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413" r:id="rId2"/>
    <p:sldId id="760" r:id="rId3"/>
    <p:sldId id="762" r:id="rId4"/>
    <p:sldId id="645" r:id="rId5"/>
    <p:sldId id="759" r:id="rId6"/>
    <p:sldId id="767" r:id="rId7"/>
    <p:sldId id="646" r:id="rId8"/>
    <p:sldId id="766" r:id="rId9"/>
    <p:sldId id="761" r:id="rId10"/>
    <p:sldId id="678" r:id="rId11"/>
    <p:sldId id="750" r:id="rId12"/>
    <p:sldId id="754" r:id="rId13"/>
    <p:sldId id="753" r:id="rId14"/>
    <p:sldId id="757" r:id="rId15"/>
    <p:sldId id="616" r:id="rId16"/>
    <p:sldId id="669" r:id="rId17"/>
    <p:sldId id="727" r:id="rId18"/>
    <p:sldId id="765" r:id="rId19"/>
    <p:sldId id="724" r:id="rId20"/>
    <p:sldId id="652" r:id="rId21"/>
    <p:sldId id="730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00"/>
    <a:srgbClr val="C2FF85"/>
    <a:srgbClr val="FF6600"/>
    <a:srgbClr val="FFE181"/>
    <a:srgbClr val="A40000"/>
    <a:srgbClr val="FF9B9B"/>
    <a:srgbClr val="FF7575"/>
    <a:srgbClr val="CCFFFF"/>
    <a:srgbClr val="5C0000"/>
    <a:srgbClr val="86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79533" autoAdjust="0"/>
  </p:normalViewPr>
  <p:slideViewPr>
    <p:cSldViewPr snapToGrid="0">
      <p:cViewPr varScale="1">
        <p:scale>
          <a:sx n="53" d="100"/>
          <a:sy n="53" d="100"/>
        </p:scale>
        <p:origin x="-1014" y="-96"/>
      </p:cViewPr>
      <p:guideLst>
        <p:guide orient="horz" pos="3800"/>
        <p:guide pos="2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55" cy="4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670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46" y="0"/>
            <a:ext cx="3170254" cy="4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670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0"/>
            <a:ext cx="3170255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670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46" y="9120810"/>
            <a:ext cx="3170254" cy="4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6703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767C317-EEF3-4523-A28D-AD297FC7A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55" cy="4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0" tIns="47690" rIns="95380" bIns="47690" numCol="1" anchor="t" anchorCtr="0" compatLnSpc="1">
            <a:prstTxWarp prst="textNoShape">
              <a:avLst/>
            </a:prstTxWarp>
          </a:bodyPr>
          <a:lstStyle>
            <a:lvl1pPr defTabSz="953415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271" y="0"/>
            <a:ext cx="3170255" cy="4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0" tIns="47690" rIns="95380" bIns="47690" numCol="1" anchor="t" anchorCtr="0" compatLnSpc="1">
            <a:prstTxWarp prst="textNoShape">
              <a:avLst/>
            </a:prstTxWarp>
          </a:bodyPr>
          <a:lstStyle>
            <a:lvl1pPr algn="r" defTabSz="953415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56" y="4561232"/>
            <a:ext cx="5851490" cy="432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0" tIns="47690" rIns="95380" bIns="47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59"/>
            <a:ext cx="3170255" cy="4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0" tIns="47690" rIns="95380" bIns="47690" numCol="1" anchor="b" anchorCtr="0" compatLnSpc="1">
            <a:prstTxWarp prst="textNoShape">
              <a:avLst/>
            </a:prstTxWarp>
          </a:bodyPr>
          <a:lstStyle>
            <a:lvl1pPr defTabSz="953415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271" y="9119159"/>
            <a:ext cx="3170255" cy="48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0" tIns="47690" rIns="95380" bIns="47690" numCol="1" anchor="b" anchorCtr="0" compatLnSpc="1">
            <a:prstTxWarp prst="textNoShape">
              <a:avLst/>
            </a:prstTxWarp>
          </a:bodyPr>
          <a:lstStyle>
            <a:lvl1pPr algn="r" defTabSz="953415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4541202-C9D9-49FA-AB57-A7CE4D9AC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DAB9A-DC3B-4ED6-B3C4-B71FB8A6B2E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9184" indent="-239184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sz="1200" baseline="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7456-1A1B-4D1A-B01F-FFCCAE0D63E8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AB320-8D08-4EB0-AFFB-30E96B6E70BD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321"/>
            <a:fld id="{9DC2A3A7-CF5D-4E7E-82EE-708A8CBAEF03}" type="slidenum">
              <a:rPr lang="en-US" smtClean="0"/>
              <a:pPr defTabSz="952321"/>
              <a:t>21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1202-C9D9-49FA-AB57-A7CE4D9ACEB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35C7A-322D-4455-8682-41FB0A01178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EE9C3-5518-4DD2-92FD-CBFF5E76B08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D5CA3-15E1-431E-854F-0D18427BBF82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41202-C9D9-49FA-AB57-A7CE4D9ACEB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C9A71-8E46-498D-93E3-F4342E5887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EC75-DF39-47BA-9830-B0DDA6BD2E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7AB0-5B05-45BA-9C91-FE251E26C0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562E3-BFDF-495D-BEDE-1B0212BEB9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4450" y="179388"/>
            <a:ext cx="2063750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179388"/>
            <a:ext cx="6038850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110F-84F7-4D83-BDF5-36BAAA3BC2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65EC-5BD6-42C6-8CEC-EA07C810C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82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93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CD2B-EDF2-4E05-B259-4DAA2B2CA8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B053-6FD0-4B69-B68C-076364D00F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3810000" cy="474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CAA43-6C53-40E4-AC7C-7CAF383561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6120-625B-416C-BEA5-18CD473BC2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03200" y="179388"/>
            <a:ext cx="777240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382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82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893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89363"/>
            <a:ext cx="38100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63966-12B5-43FA-8CAD-06D47E9088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9C7F-585F-4CB6-8FA2-7E367F685E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38263"/>
            <a:ext cx="8636000" cy="4749800"/>
          </a:xfrm>
        </p:spPr>
        <p:txBody>
          <a:bodyPr/>
          <a:lstStyle>
            <a:lvl1pPr>
              <a:defRPr sz="2400"/>
            </a:lvl1pPr>
            <a:lvl2pPr>
              <a:buFont typeface="Courier New" pitchFamily="49" charset="0"/>
              <a:buChar char="o"/>
              <a:defRPr sz="2000"/>
            </a:lvl2pPr>
            <a:lvl3pPr>
              <a:buFont typeface="Wingdings" pitchFamily="2" charset="2"/>
              <a:buChar char="Ø"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B7CF-B685-43E6-9974-E3A1D5B9B2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21314" y="6386286"/>
            <a:ext cx="1905000" cy="457200"/>
          </a:xfr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3781E5-30AE-485D-B95C-531228866B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96CFD-B105-44BF-A15F-3A63CD9697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9530B-5990-403A-B4E1-E96EF55A07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38263"/>
            <a:ext cx="38100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8263"/>
            <a:ext cx="38100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912F4-1C19-496D-B1D8-2902F492C9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17F7C-25BC-49C8-BA5C-B3047C9F52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740E4-C9AD-44E9-8C53-DAF508CE72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836C-F16F-43FD-9A26-AE4A016B8D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AE38E-46A8-442F-949B-91D8A734BB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A8854-25DF-4576-9D45-FE0E5B647B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18228-C90D-43AF-A951-DA2D59B87D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418F-DD89-42E3-9D4C-F87840594B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6C8C4-25B6-401E-AD21-65D96FE95E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91F2F-5DDC-496E-8E42-7E3D254018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F9571-09C6-44DD-B7E4-A3AE854804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F06E2-A57D-4FB3-B7A8-12D101137E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8263"/>
            <a:ext cx="77724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99076" name="Rectangle 4"/>
          <p:cNvSpPr>
            <a:spLocks noChangeArrowheads="1"/>
          </p:cNvSpPr>
          <p:nvPr/>
        </p:nvSpPr>
        <p:spPr bwMode="auto">
          <a:xfrm>
            <a:off x="-6350" y="165100"/>
            <a:ext cx="8902700" cy="914400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9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8100"/>
            <a:ext cx="2895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DB5EE5F6-1269-4702-9B61-A6B55AD0EA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99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9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9A7503-F225-4B1C-8141-13B9E6CAA8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5954713" y="6370638"/>
            <a:ext cx="248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rgbClr val="0F0958"/>
                </a:solidFill>
              </a:rPr>
              <a:t>University of Michigan</a:t>
            </a:r>
          </a:p>
          <a:p>
            <a:pPr algn="r">
              <a:defRPr/>
            </a:pPr>
            <a:r>
              <a:rPr lang="en-US" sz="900" dirty="0">
                <a:solidFill>
                  <a:srgbClr val="0F0958"/>
                </a:solidFill>
              </a:rPr>
              <a:t>Electrical Engineering and Computer Science</a:t>
            </a:r>
          </a:p>
        </p:txBody>
      </p:sp>
      <p:sp>
        <p:nvSpPr>
          <p:cNvPr id="899081" name="Line 9"/>
          <p:cNvSpPr>
            <a:spLocks noChangeShapeType="1"/>
          </p:cNvSpPr>
          <p:nvPr/>
        </p:nvSpPr>
        <p:spPr bwMode="auto">
          <a:xfrm>
            <a:off x="227013" y="6240463"/>
            <a:ext cx="8678862" cy="0"/>
          </a:xfrm>
          <a:prstGeom prst="line">
            <a:avLst/>
          </a:prstGeom>
          <a:noFill/>
          <a:ln w="635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188" y="6380163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Seal"/>
          <p:cNvPicPr>
            <a:picLocks noChangeAspect="1" noChangeArrowheads="1"/>
          </p:cNvPicPr>
          <p:nvPr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466138" y="6375400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9084" name="Rectangle 12"/>
          <p:cNvSpPr>
            <a:spLocks noChangeArrowheads="1"/>
          </p:cNvSpPr>
          <p:nvPr/>
        </p:nvSpPr>
        <p:spPr bwMode="auto">
          <a:xfrm>
            <a:off x="-6350" y="165100"/>
            <a:ext cx="8902700" cy="914400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99085" name="Text Box 13"/>
          <p:cNvSpPr txBox="1">
            <a:spLocks noChangeArrowheads="1"/>
          </p:cNvSpPr>
          <p:nvPr/>
        </p:nvSpPr>
        <p:spPr bwMode="auto">
          <a:xfrm>
            <a:off x="5954713" y="6370638"/>
            <a:ext cx="248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rgbClr val="0F0958"/>
                </a:solidFill>
              </a:rPr>
              <a:t>University of Michigan</a:t>
            </a:r>
          </a:p>
          <a:p>
            <a:pPr algn="r">
              <a:defRPr/>
            </a:pPr>
            <a:r>
              <a:rPr lang="en-US" sz="900" dirty="0">
                <a:solidFill>
                  <a:srgbClr val="0F0958"/>
                </a:solidFill>
              </a:rPr>
              <a:t>Electrical Engineering and Computer Science</a:t>
            </a:r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>
            <a:off x="227013" y="6240463"/>
            <a:ext cx="8678862" cy="0"/>
          </a:xfrm>
          <a:prstGeom prst="line">
            <a:avLst/>
          </a:prstGeom>
          <a:noFill/>
          <a:ln w="635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188" y="6380163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CSeal"/>
          <p:cNvPicPr>
            <a:picLocks noChangeAspect="1" noChangeArrowheads="1"/>
          </p:cNvPicPr>
          <p:nvPr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466138" y="6375400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6350" y="165100"/>
            <a:ext cx="8902700" cy="914400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5954713" y="6370638"/>
            <a:ext cx="248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 dirty="0">
                <a:solidFill>
                  <a:srgbClr val="0F0958"/>
                </a:solidFill>
              </a:rPr>
              <a:t>University of Michigan</a:t>
            </a:r>
          </a:p>
          <a:p>
            <a:pPr algn="r">
              <a:defRPr/>
            </a:pPr>
            <a:r>
              <a:rPr lang="en-US" sz="900" dirty="0">
                <a:solidFill>
                  <a:srgbClr val="0F0958"/>
                </a:solidFill>
              </a:rPr>
              <a:t>Electrical Engineering and Computer Science</a:t>
            </a:r>
          </a:p>
        </p:txBody>
      </p:sp>
      <p:sp>
        <p:nvSpPr>
          <p:cNvPr id="19" name="Line 14"/>
          <p:cNvSpPr>
            <a:spLocks noChangeShapeType="1"/>
          </p:cNvSpPr>
          <p:nvPr userDrawn="1"/>
        </p:nvSpPr>
        <p:spPr bwMode="auto">
          <a:xfrm>
            <a:off x="227013" y="6240463"/>
            <a:ext cx="8678862" cy="0"/>
          </a:xfrm>
          <a:prstGeom prst="line">
            <a:avLst/>
          </a:prstGeom>
          <a:noFill/>
          <a:ln w="63500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" name="Picture 1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0188" y="6380163"/>
            <a:ext cx="296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CSeal"/>
          <p:cNvPicPr>
            <a:picLocks noChangeAspect="1" noChangeArrowheads="1"/>
          </p:cNvPicPr>
          <p:nvPr userDrawn="1"/>
        </p:nvPicPr>
        <p:blipFill>
          <a:blip r:embed="rId17" cstate="print">
            <a:lum bright="-26000"/>
          </a:blip>
          <a:srcRect/>
          <a:stretch>
            <a:fillRect/>
          </a:stretch>
        </p:blipFill>
        <p:spPr bwMode="auto">
          <a:xfrm>
            <a:off x="8466138" y="6375400"/>
            <a:ext cx="4111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Font typeface="Times New Roman" pitchFamily="18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Times New Roman" pitchFamily="18" charset="0"/>
        <a:buChar char="►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9413" y="2073275"/>
            <a:ext cx="83851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 smtClean="0"/>
              <a:t>Necromancer: Enhancing System Throughput by Animating Dead Cores</a:t>
            </a:r>
            <a:endParaRPr lang="en-US" sz="3200" b="1" dirty="0"/>
          </a:p>
          <a:p>
            <a:pPr>
              <a:spcBef>
                <a:spcPct val="20000"/>
              </a:spcBef>
            </a:pPr>
            <a:endParaRPr lang="en-US" sz="2000" b="1" dirty="0"/>
          </a:p>
          <a:p>
            <a:pPr>
              <a:spcBef>
                <a:spcPct val="20000"/>
              </a:spcBef>
            </a:pPr>
            <a:r>
              <a:rPr lang="en-US" sz="2000" b="1" dirty="0"/>
              <a:t>			Authors: 	</a:t>
            </a:r>
            <a:r>
              <a:rPr lang="en-US" sz="2000" b="1" dirty="0" err="1" smtClean="0"/>
              <a:t>Amin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Ansari</a:t>
            </a:r>
            <a:endParaRPr lang="en-US" sz="2000" b="1" dirty="0"/>
          </a:p>
          <a:p>
            <a:pPr>
              <a:spcBef>
                <a:spcPct val="20000"/>
              </a:spcBef>
            </a:pPr>
            <a:r>
              <a:rPr lang="en-US" sz="2000" b="1" dirty="0"/>
              <a:t>					</a:t>
            </a:r>
            <a:r>
              <a:rPr lang="en-US" sz="2000" b="1" dirty="0" err="1" smtClean="0"/>
              <a:t>Shuguang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Feng</a:t>
            </a:r>
            <a:r>
              <a:rPr lang="en-US" sz="2000" b="1" dirty="0" smtClean="0"/>
              <a:t>*</a:t>
            </a:r>
            <a:endParaRPr lang="en-US" sz="2000" b="1" dirty="0"/>
          </a:p>
          <a:p>
            <a:pPr>
              <a:spcBef>
                <a:spcPct val="20000"/>
              </a:spcBef>
            </a:pPr>
            <a:r>
              <a:rPr lang="en-US" sz="2000" b="1" dirty="0"/>
              <a:t>					</a:t>
            </a:r>
            <a:r>
              <a:rPr lang="en-US" sz="2000" b="1" dirty="0" err="1" smtClean="0"/>
              <a:t>Shantanu</a:t>
            </a:r>
            <a:r>
              <a:rPr lang="en-US" sz="2000" b="1" dirty="0" smtClean="0"/>
              <a:t> Gupta</a:t>
            </a:r>
            <a:endParaRPr lang="en-US" sz="2000" b="1" dirty="0"/>
          </a:p>
          <a:p>
            <a:pPr>
              <a:spcBef>
                <a:spcPct val="20000"/>
              </a:spcBef>
            </a:pPr>
            <a:r>
              <a:rPr lang="en-US" sz="2000" b="1" dirty="0"/>
              <a:t>					Scott </a:t>
            </a:r>
            <a:r>
              <a:rPr lang="en-US" sz="2000" b="1" dirty="0" err="1"/>
              <a:t>Mahlke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000" b="1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79413" y="5363110"/>
            <a:ext cx="8385175" cy="77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dirty="0" smtClean="0"/>
              <a:t>ISCA-37</a:t>
            </a:r>
          </a:p>
          <a:p>
            <a:pPr algn="ctr">
              <a:spcBef>
                <a:spcPct val="20000"/>
              </a:spcBef>
            </a:pPr>
            <a:r>
              <a:rPr lang="en-US" sz="2000" b="1" dirty="0" smtClean="0"/>
              <a:t>June 21-23, 2010</a:t>
            </a:r>
            <a:endParaRPr lang="en-US" sz="20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49540" y="5913120"/>
            <a:ext cx="1165860" cy="30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400" b="1" dirty="0" smtClean="0"/>
              <a:t>* presenter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(Faulty) Core Coupling Challenges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8275" y="1181100"/>
            <a:ext cx="85947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dirty="0" smtClean="0"/>
              <a:t>Frequent Fine-Grained Variations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Must identify “robust” hints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sym typeface="Wingdings" pitchFamily="2" charset="2"/>
              </a:rPr>
              <a:t>Even robust hints are not always reliable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>
                <a:sym typeface="Wingdings" pitchFamily="2" charset="2"/>
              </a:rPr>
              <a:t>Necessitates fine-grained </a:t>
            </a:r>
            <a:r>
              <a:rPr lang="en-US" sz="2000" b="1" i="1" dirty="0" smtClean="0">
                <a:solidFill>
                  <a:srgbClr val="C00000"/>
                </a:solidFill>
                <a:sym typeface="Wingdings" pitchFamily="2" charset="2"/>
              </a:rPr>
              <a:t>hint disabling</a:t>
            </a:r>
            <a:endParaRPr lang="en-US" sz="2000" b="1" dirty="0" smtClean="0"/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The undead may execute/commit more or fewer instructions than the animator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Difficult to determine </a:t>
            </a:r>
            <a:r>
              <a:rPr lang="en-US" sz="2000" b="1" i="1" dirty="0" smtClean="0">
                <a:solidFill>
                  <a:srgbClr val="C00000"/>
                </a:solidFill>
              </a:rPr>
              <a:t>when</a:t>
            </a:r>
            <a:r>
              <a:rPr lang="en-US" sz="2000" b="1" dirty="0" smtClean="0"/>
              <a:t> to apply hints</a:t>
            </a:r>
          </a:p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b="1" dirty="0" smtClean="0"/>
          </a:p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dirty="0" smtClean="0"/>
              <a:t>Occasional Global Divergences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Requires </a:t>
            </a:r>
            <a:r>
              <a:rPr lang="en-US" sz="2000" b="1" i="1" dirty="0" smtClean="0">
                <a:solidFill>
                  <a:srgbClr val="C00000"/>
                </a:solidFill>
              </a:rPr>
              <a:t>periodic resynchronizations </a:t>
            </a:r>
            <a:r>
              <a:rPr lang="en-US" sz="2000" b="1" dirty="0" smtClean="0"/>
              <a:t>with the animator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Online monitoring </a:t>
            </a:r>
            <a:r>
              <a:rPr lang="en-US" sz="2000" b="1" dirty="0" smtClean="0"/>
              <a:t>needed to identify synchronization periods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359588" y="1214780"/>
            <a:ext cx="1460640" cy="1398596"/>
            <a:chOff x="5508680" y="2661195"/>
            <a:chExt cx="3319634" cy="3178628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709229" y="2661195"/>
              <a:ext cx="2119085" cy="1959428"/>
            </a:xfrm>
            <a:prstGeom prst="roundRect">
              <a:avLst/>
            </a:prstGeom>
            <a:solidFill>
              <a:srgbClr val="0070C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6128657" y="4983479"/>
              <a:ext cx="1203168" cy="856344"/>
            </a:xfrm>
            <a:prstGeom prst="roundRect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8" name="Elbow Connector 10"/>
            <p:cNvCxnSpPr>
              <a:stCxn id="6" idx="2"/>
              <a:endCxn id="7" idx="3"/>
            </p:cNvCxnSpPr>
            <p:nvPr/>
          </p:nvCxnSpPr>
          <p:spPr bwMode="auto">
            <a:xfrm rot="5400000">
              <a:off x="7154785" y="4797664"/>
              <a:ext cx="791028" cy="436947"/>
            </a:xfrm>
            <a:prstGeom prst="curvedConnector2">
              <a:avLst/>
            </a:prstGeom>
            <a:solidFill>
              <a:srgbClr val="99CCFF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oval" w="med" len="med"/>
              <a:tailEnd type="stealth" w="lg" len="lg"/>
            </a:ln>
            <a:effectLst/>
          </p:spPr>
        </p:cxnSp>
        <p:sp>
          <p:nvSpPr>
            <p:cNvPr id="10" name="Down Arrow 9"/>
            <p:cNvSpPr/>
            <p:nvPr/>
          </p:nvSpPr>
          <p:spPr bwMode="auto">
            <a:xfrm rot="10800000">
              <a:off x="5508680" y="4475480"/>
              <a:ext cx="435429" cy="1364343"/>
            </a:xfrm>
            <a:prstGeom prst="downArrow">
              <a:avLst>
                <a:gd name="adj1" fmla="val 50000"/>
                <a:gd name="adj2" fmla="val 80000"/>
              </a:avLst>
            </a:prstGeom>
            <a:gradFill>
              <a:gsLst>
                <a:gs pos="0">
                  <a:srgbClr val="FFFF00"/>
                </a:gs>
                <a:gs pos="100000">
                  <a:srgbClr val="0070C0"/>
                </a:gs>
              </a:gsLst>
              <a:lin ang="5400000" scaled="0"/>
            </a:gra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Necromancer Architecture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5117766" y="2352934"/>
            <a:ext cx="1392953" cy="619090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sz="2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836" y="1300481"/>
            <a:ext cx="3343087" cy="3281178"/>
          </a:xfrm>
          <a:prstGeom prst="rect">
            <a:avLst/>
          </a:prstGeom>
          <a:solidFill>
            <a:srgbClr val="E9EFF7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9309" y="2414843"/>
            <a:ext cx="1857270" cy="21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7745" y="1362390"/>
            <a:ext cx="3219269" cy="235254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3751493" y="2659380"/>
            <a:ext cx="1366273" cy="309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27379" y="4098768"/>
            <a:ext cx="1609634" cy="420981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L1-Data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836" y="4920095"/>
            <a:ext cx="8171990" cy="280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Shared L2 cache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6470" y="4640439"/>
            <a:ext cx="1114362" cy="277873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000" b="1" dirty="0" smtClean="0"/>
              <a:t>Read-Only</a:t>
            </a:r>
            <a:endParaRPr lang="en-US" sz="1000" b="1" dirty="0"/>
          </a:p>
        </p:txBody>
      </p:sp>
      <p:sp>
        <p:nvSpPr>
          <p:cNvPr id="18" name="Rectangle 17"/>
          <p:cNvSpPr/>
          <p:nvPr/>
        </p:nvSpPr>
        <p:spPr>
          <a:xfrm>
            <a:off x="6851218" y="2476752"/>
            <a:ext cx="1733452" cy="142390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sz="2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26737" y="3087837"/>
            <a:ext cx="1927862" cy="33942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r>
              <a:rPr lang="en-US" sz="1400" b="1" dirty="0" smtClean="0"/>
              <a:t>Animator Core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7532218" y="4284496"/>
            <a:ext cx="1052453" cy="2352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1393" rIns="0" bIns="61393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L1-Data</a:t>
            </a:r>
          </a:p>
        </p:txBody>
      </p:sp>
      <p:cxnSp>
        <p:nvCxnSpPr>
          <p:cNvPr id="23" name="Shape 44"/>
          <p:cNvCxnSpPr>
            <a:endCxn id="14" idx="2"/>
          </p:cNvCxnSpPr>
          <p:nvPr/>
        </p:nvCxnSpPr>
        <p:spPr>
          <a:xfrm rot="5400000" flipH="1" flipV="1">
            <a:off x="2730992" y="4720954"/>
            <a:ext cx="402409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3078" y="1913849"/>
            <a:ext cx="1630681" cy="493317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200" b="1" dirty="0" smtClean="0"/>
              <a:t>Communication Queue</a:t>
            </a:r>
            <a:endParaRPr lang="en-US" sz="12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294367" y="2493261"/>
            <a:ext cx="1021499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304685" y="2668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398516" y="2668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490412" y="2668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584243" y="2668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676139" y="2668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769970" y="2668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861866" y="2668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955697" y="2668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94367" y="2844079"/>
            <a:ext cx="1021499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5035802" y="2525886"/>
            <a:ext cx="631472" cy="285568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050" b="1" dirty="0" smtClean="0"/>
              <a:t>tail</a:t>
            </a:r>
            <a:endParaRPr lang="en-US" sz="1050" b="1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924208" y="2525886"/>
            <a:ext cx="631472" cy="285568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050" b="1" dirty="0" smtClean="0"/>
              <a:t>head</a:t>
            </a:r>
            <a:endParaRPr lang="en-US" sz="1050" b="1" dirty="0"/>
          </a:p>
        </p:txBody>
      </p:sp>
      <p:cxnSp>
        <p:nvCxnSpPr>
          <p:cNvPr id="53" name="Straight Arrow Connector 52"/>
          <p:cNvCxnSpPr>
            <a:stCxn id="9" idx="3"/>
          </p:cNvCxnSpPr>
          <p:nvPr/>
        </p:nvCxnSpPr>
        <p:spPr>
          <a:xfrm flipV="1">
            <a:off x="6510719" y="2659380"/>
            <a:ext cx="329255" cy="309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851218" y="4284496"/>
            <a:ext cx="619090" cy="2352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1393" rIns="0" bIns="61393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L1-Inst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57" name="Shape 41"/>
          <p:cNvCxnSpPr/>
          <p:nvPr/>
        </p:nvCxnSpPr>
        <p:spPr>
          <a:xfrm rot="5400000" flipH="1" flipV="1">
            <a:off x="7888581" y="4719277"/>
            <a:ext cx="400345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17745" y="4098768"/>
            <a:ext cx="1547725" cy="420981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L1-Inst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60" name="Shape 44"/>
          <p:cNvCxnSpPr/>
          <p:nvPr/>
        </p:nvCxnSpPr>
        <p:spPr>
          <a:xfrm rot="5400000" flipH="1" flipV="1">
            <a:off x="1121422" y="4720245"/>
            <a:ext cx="400990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44"/>
          <p:cNvCxnSpPr/>
          <p:nvPr/>
        </p:nvCxnSpPr>
        <p:spPr>
          <a:xfrm rot="5400000" flipH="1" flipV="1">
            <a:off x="6960914" y="4719600"/>
            <a:ext cx="400990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44"/>
          <p:cNvCxnSpPr/>
          <p:nvPr/>
        </p:nvCxnSpPr>
        <p:spPr>
          <a:xfrm rot="5400000" flipH="1" flipV="1">
            <a:off x="6919964" y="4092545"/>
            <a:ext cx="357815" cy="132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41"/>
          <p:cNvCxnSpPr/>
          <p:nvPr/>
        </p:nvCxnSpPr>
        <p:spPr>
          <a:xfrm rot="5400000" flipH="1" flipV="1">
            <a:off x="7896095" y="4102841"/>
            <a:ext cx="387341" cy="73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 flipV="1">
            <a:off x="3798923" y="3095148"/>
            <a:ext cx="3038670" cy="69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36278" y="3095842"/>
            <a:ext cx="2827020" cy="293262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100" b="1" dirty="0" smtClean="0"/>
              <a:t>Resynchronization and hint disabling</a:t>
            </a:r>
            <a:endParaRPr lang="en-US" sz="1100" b="1" dirty="0"/>
          </a:p>
        </p:txBody>
      </p:sp>
      <p:sp>
        <p:nvSpPr>
          <p:cNvPr id="82" name="TextBox 81"/>
          <p:cNvSpPr txBox="1"/>
          <p:nvPr/>
        </p:nvSpPr>
        <p:spPr>
          <a:xfrm rot="16200000">
            <a:off x="-359137" y="1689564"/>
            <a:ext cx="1356361" cy="33942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r"/>
            <a:r>
              <a:rPr lang="en-US" sz="1400" b="1" dirty="0" smtClean="0"/>
              <a:t>Undead Core</a:t>
            </a:r>
            <a:endParaRPr lang="en-US" sz="1400" b="1" dirty="0"/>
          </a:p>
        </p:txBody>
      </p:sp>
      <p:cxnSp>
        <p:nvCxnSpPr>
          <p:cNvPr id="62" name="Shape 44"/>
          <p:cNvCxnSpPr/>
          <p:nvPr/>
        </p:nvCxnSpPr>
        <p:spPr>
          <a:xfrm rot="16200000" flipV="1">
            <a:off x="828394" y="3903698"/>
            <a:ext cx="365614" cy="105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41"/>
          <p:cNvCxnSpPr/>
          <p:nvPr/>
        </p:nvCxnSpPr>
        <p:spPr>
          <a:xfrm rot="5400000" flipH="1" flipV="1">
            <a:off x="2688053" y="3908870"/>
            <a:ext cx="365760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108468" y="4017721"/>
            <a:ext cx="2352543" cy="33942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Memory Hierarchy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32018" y="4053840"/>
            <a:ext cx="8419626" cy="1270727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1" name="Round Diagonal Corner Rectangle 70"/>
          <p:cNvSpPr>
            <a:spLocks noChangeArrowheads="1"/>
          </p:cNvSpPr>
          <p:nvPr/>
        </p:nvSpPr>
        <p:spPr bwMode="auto">
          <a:xfrm>
            <a:off x="840582" y="5572124"/>
            <a:ext cx="7462837" cy="476251"/>
          </a:xfrm>
          <a:prstGeom prst="round2Diag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 algn="ctr">
              <a:spcBef>
                <a:spcPct val="50000"/>
              </a:spcBef>
              <a:defRPr/>
            </a:pPr>
            <a:r>
              <a:rPr lang="en-US" sz="2200" b="1" dirty="0" smtClean="0"/>
              <a:t>A </a:t>
            </a:r>
            <a:r>
              <a:rPr lang="en-US" sz="2200" b="1" i="1" dirty="0" smtClean="0">
                <a:solidFill>
                  <a:srgbClr val="C00000"/>
                </a:solidFill>
              </a:rPr>
              <a:t>robust</a:t>
            </a:r>
            <a:r>
              <a:rPr lang="en-US" sz="2200" b="1" dirty="0" smtClean="0"/>
              <a:t> heterogeneous core coupling design</a:t>
            </a:r>
          </a:p>
        </p:txBody>
      </p:sp>
      <p:sp>
        <p:nvSpPr>
          <p:cNvPr id="46" name="Round Diagonal Corner Rectangle 45"/>
          <p:cNvSpPr/>
          <p:nvPr/>
        </p:nvSpPr>
        <p:spPr bwMode="auto">
          <a:xfrm>
            <a:off x="2676525" y="3486149"/>
            <a:ext cx="5505450" cy="1971676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 indent="-228600"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Inter-core Communication</a:t>
            </a:r>
            <a:endParaRPr lang="en-US" sz="1000" b="1" dirty="0" smtClean="0"/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Undead </a:t>
            </a:r>
            <a:r>
              <a:rPr lang="en-US" sz="2000" b="1" dirty="0" smtClean="0"/>
              <a:t>→</a:t>
            </a:r>
            <a:r>
              <a:rPr lang="en-US" sz="1600" b="1" dirty="0" smtClean="0"/>
              <a:t> Animator</a:t>
            </a:r>
          </a:p>
          <a:p>
            <a:pPr marL="685800" lvl="1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Hints sent through single unified FIFO queue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Animator </a:t>
            </a:r>
            <a:r>
              <a:rPr lang="en-US" sz="2000" b="1" dirty="0" smtClean="0"/>
              <a:t>→</a:t>
            </a:r>
            <a:r>
              <a:rPr lang="en-US" sz="1600" b="1" dirty="0" smtClean="0"/>
              <a:t> Undead</a:t>
            </a:r>
          </a:p>
          <a:p>
            <a:pPr marL="685800" lvl="1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Resynchronization data (architectural state)</a:t>
            </a:r>
          </a:p>
          <a:p>
            <a:pPr marL="685800" lvl="1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Hint disabling signals</a:t>
            </a:r>
          </a:p>
        </p:txBody>
      </p:sp>
      <p:sp>
        <p:nvSpPr>
          <p:cNvPr id="47" name="Round Diagonal Corner Rectangle 46"/>
          <p:cNvSpPr/>
          <p:nvPr/>
        </p:nvSpPr>
        <p:spPr bwMode="auto">
          <a:xfrm>
            <a:off x="4000500" y="1445895"/>
            <a:ext cx="4869180" cy="4008120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 indent="-228600"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Undead</a:t>
            </a:r>
          </a:p>
          <a:p>
            <a:pPr marL="228600" indent="-228600" algn="ctr">
              <a:defRPr/>
            </a:pPr>
            <a:endParaRPr lang="en-US" sz="1000" b="1" dirty="0" smtClean="0"/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Serves as an external run-ahead engine for the animator core</a:t>
            </a:r>
          </a:p>
          <a:p>
            <a:pPr marL="685800" lvl="1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Executes an identical copy of the program 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Supplies hints to the animator</a:t>
            </a:r>
          </a:p>
          <a:p>
            <a:pPr marL="685800" lvl="1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I$: PC of committed instructions</a:t>
            </a:r>
          </a:p>
          <a:p>
            <a:pPr marL="685800" lvl="1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D$: address of committed loads</a:t>
            </a:r>
          </a:p>
          <a:p>
            <a:pPr marL="685800" lvl="1" indent="-228600">
              <a:defRPr/>
            </a:pPr>
            <a:r>
              <a:rPr lang="en-US" sz="1600" b="1" dirty="0" smtClean="0"/>
              <a:t>		   and stores</a:t>
            </a:r>
          </a:p>
          <a:p>
            <a:pPr marL="685800" lvl="1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Branch prediction: predictor updates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Dirty D$ dirty lines are not written back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Exception generation/handling disabled</a:t>
            </a:r>
          </a:p>
        </p:txBody>
      </p:sp>
      <p:sp>
        <p:nvSpPr>
          <p:cNvPr id="45" name="Round Diagonal Corner Rectangle 44"/>
          <p:cNvSpPr/>
          <p:nvPr/>
        </p:nvSpPr>
        <p:spPr bwMode="auto">
          <a:xfrm>
            <a:off x="628650" y="1628774"/>
            <a:ext cx="5793105" cy="3829051"/>
          </a:xfrm>
          <a:prstGeom prst="round2Diag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 indent="-228600" algn="ctr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Animator</a:t>
            </a:r>
          </a:p>
          <a:p>
            <a:pPr marL="228600" indent="-228600" algn="ctr">
              <a:defRPr/>
            </a:pPr>
            <a:endParaRPr lang="en-US" sz="1000" b="1" dirty="0" smtClean="0"/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An older version of the undead core with the same ISA and less resources (i.e., a previous generation)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Consumes hints to improve performance</a:t>
            </a:r>
          </a:p>
          <a:p>
            <a:pPr marL="685800" lvl="1" indent="-228600">
              <a:buFont typeface="Wingdings" pitchFamily="2" charset="2"/>
              <a:buChar char="§"/>
              <a:defRPr/>
            </a:pPr>
            <a:r>
              <a:rPr lang="en-US" sz="1600" b="1" dirty="0" err="1" smtClean="0"/>
              <a:t>Prefetches</a:t>
            </a:r>
            <a:r>
              <a:rPr lang="en-US" sz="1600" b="1" dirty="0" smtClean="0"/>
              <a:t> on $ hints</a:t>
            </a:r>
          </a:p>
          <a:p>
            <a:pPr marL="685800" lvl="1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Branch predictor hints improves speculation accuracy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Dynamic hint disabling based on online monitoring</a:t>
            </a:r>
          </a:p>
          <a:p>
            <a:pPr marL="228600" indent="-228600">
              <a:buFont typeface="Wingdings" pitchFamily="2" charset="2"/>
              <a:buChar char="§"/>
              <a:defRPr/>
            </a:pPr>
            <a:endParaRPr lang="en-US" sz="1600" b="1" dirty="0" smtClean="0"/>
          </a:p>
          <a:p>
            <a:pPr marL="228600" indent="-228600">
              <a:buFont typeface="Wingdings" pitchFamily="2" charset="2"/>
              <a:buChar char="§"/>
              <a:defRPr/>
            </a:pPr>
            <a:r>
              <a:rPr lang="en-US" sz="1600" b="1" dirty="0" smtClean="0"/>
              <a:t>Provides architecturally correct state for resynchronization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7" grpId="1" animBg="1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Branch Predictor Hints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5117766" y="3114934"/>
            <a:ext cx="1392953" cy="619090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sz="2200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836" y="2062481"/>
            <a:ext cx="3343087" cy="3281178"/>
          </a:xfrm>
          <a:prstGeom prst="rect">
            <a:avLst/>
          </a:prstGeom>
          <a:solidFill>
            <a:srgbClr val="E9EFF7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9309" y="3176843"/>
            <a:ext cx="1857270" cy="21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7745" y="2124390"/>
            <a:ext cx="3219269" cy="235254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3502025" y="3422650"/>
            <a:ext cx="1615741" cy="182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27379" y="4860768"/>
            <a:ext cx="1609634" cy="420981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L1-Data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836" y="5682095"/>
            <a:ext cx="8171990" cy="2806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Shared L2 cache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6470" y="5402439"/>
            <a:ext cx="1114362" cy="277873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000" b="1" dirty="0" smtClean="0"/>
              <a:t>Read-Only</a:t>
            </a:r>
            <a:endParaRPr lang="en-US" sz="1000" b="1" dirty="0"/>
          </a:p>
        </p:txBody>
      </p:sp>
      <p:sp>
        <p:nvSpPr>
          <p:cNvPr id="18" name="Rectangle 17"/>
          <p:cNvSpPr/>
          <p:nvPr/>
        </p:nvSpPr>
        <p:spPr>
          <a:xfrm>
            <a:off x="6851218" y="3238752"/>
            <a:ext cx="1733452" cy="142390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sz="2200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7826737" y="3849837"/>
            <a:ext cx="1927862" cy="33942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r>
              <a:rPr lang="en-US" sz="1400" b="1" dirty="0" smtClean="0"/>
              <a:t>Animator Core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7532218" y="5046496"/>
            <a:ext cx="1052453" cy="2352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1393" rIns="0" bIns="61393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L1-Data</a:t>
            </a:r>
          </a:p>
        </p:txBody>
      </p:sp>
      <p:cxnSp>
        <p:nvCxnSpPr>
          <p:cNvPr id="23" name="Shape 44"/>
          <p:cNvCxnSpPr>
            <a:endCxn id="14" idx="2"/>
          </p:cNvCxnSpPr>
          <p:nvPr/>
        </p:nvCxnSpPr>
        <p:spPr>
          <a:xfrm rot="5400000" flipH="1" flipV="1">
            <a:off x="2730992" y="5482954"/>
            <a:ext cx="402409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3078" y="2675849"/>
            <a:ext cx="1630681" cy="493317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200" b="1" dirty="0" smtClean="0"/>
              <a:t>Communication Queue</a:t>
            </a:r>
            <a:endParaRPr lang="en-US" sz="12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294367" y="3255261"/>
            <a:ext cx="1021499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304685" y="3430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398516" y="3430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490412" y="3430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584243" y="3430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5676139" y="3430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5769970" y="3430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861866" y="3430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955697" y="3430434"/>
            <a:ext cx="350818" cy="1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294367" y="3606079"/>
            <a:ext cx="1021499" cy="1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5035802" y="3287886"/>
            <a:ext cx="631472" cy="285568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050" b="1" dirty="0" smtClean="0"/>
              <a:t>tail</a:t>
            </a:r>
            <a:endParaRPr lang="en-US" sz="1050" b="1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5924208" y="3287886"/>
            <a:ext cx="631472" cy="285568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050" b="1" dirty="0" smtClean="0"/>
              <a:t>head</a:t>
            </a:r>
            <a:endParaRPr lang="en-US" sz="1050" b="1" dirty="0"/>
          </a:p>
        </p:txBody>
      </p:sp>
      <p:sp>
        <p:nvSpPr>
          <p:cNvPr id="56" name="Rectangle 55"/>
          <p:cNvSpPr/>
          <p:nvPr/>
        </p:nvSpPr>
        <p:spPr>
          <a:xfrm>
            <a:off x="6851218" y="5046496"/>
            <a:ext cx="619090" cy="2352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1393" rIns="0" bIns="61393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L1-Inst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57" name="Shape 41"/>
          <p:cNvCxnSpPr/>
          <p:nvPr/>
        </p:nvCxnSpPr>
        <p:spPr>
          <a:xfrm rot="5400000" flipH="1" flipV="1">
            <a:off x="7888581" y="5481277"/>
            <a:ext cx="400345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17745" y="4860768"/>
            <a:ext cx="1547725" cy="420981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L1-Inst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60" name="Shape 44"/>
          <p:cNvCxnSpPr/>
          <p:nvPr/>
        </p:nvCxnSpPr>
        <p:spPr>
          <a:xfrm rot="5400000" flipH="1" flipV="1">
            <a:off x="1121422" y="5482245"/>
            <a:ext cx="400990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44"/>
          <p:cNvCxnSpPr/>
          <p:nvPr/>
        </p:nvCxnSpPr>
        <p:spPr>
          <a:xfrm rot="5400000" flipH="1" flipV="1">
            <a:off x="6960914" y="5481600"/>
            <a:ext cx="400990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3"/>
          <p:cNvGrpSpPr/>
          <p:nvPr/>
        </p:nvGrpSpPr>
        <p:grpSpPr>
          <a:xfrm>
            <a:off x="6510719" y="3421380"/>
            <a:ext cx="1579413" cy="1637497"/>
            <a:chOff x="6510719" y="3421380"/>
            <a:chExt cx="1579413" cy="1637497"/>
          </a:xfrm>
        </p:grpSpPr>
        <p:cxnSp>
          <p:nvCxnSpPr>
            <p:cNvPr id="53" name="Straight Arrow Connector 52"/>
            <p:cNvCxnSpPr>
              <a:stCxn id="9" idx="3"/>
            </p:cNvCxnSpPr>
            <p:nvPr/>
          </p:nvCxnSpPr>
          <p:spPr>
            <a:xfrm flipV="1">
              <a:off x="6510719" y="3421380"/>
              <a:ext cx="329255" cy="309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04"/>
            <p:cNvGrpSpPr/>
            <p:nvPr/>
          </p:nvGrpSpPr>
          <p:grpSpPr>
            <a:xfrm>
              <a:off x="7098209" y="4671536"/>
              <a:ext cx="991923" cy="387341"/>
              <a:chOff x="7098209" y="4671536"/>
              <a:chExt cx="991923" cy="387341"/>
            </a:xfrm>
          </p:grpSpPr>
          <p:cxnSp>
            <p:nvCxnSpPr>
              <p:cNvPr id="63" name="Shape 44"/>
              <p:cNvCxnSpPr/>
              <p:nvPr/>
            </p:nvCxnSpPr>
            <p:spPr>
              <a:xfrm rot="5400000" flipH="1" flipV="1">
                <a:off x="6919964" y="4854545"/>
                <a:ext cx="357815" cy="132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hape 41"/>
              <p:cNvCxnSpPr/>
              <p:nvPr/>
            </p:nvCxnSpPr>
            <p:spPr>
              <a:xfrm rot="5400000" flipH="1" flipV="1">
                <a:off x="7896095" y="4864841"/>
                <a:ext cx="387341" cy="732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prstDash val="sysDot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Arrow Connector 72"/>
          <p:cNvCxnSpPr/>
          <p:nvPr/>
        </p:nvCxnSpPr>
        <p:spPr>
          <a:xfrm rot="10800000" flipV="1">
            <a:off x="3798923" y="3857148"/>
            <a:ext cx="3038670" cy="69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936278" y="3857842"/>
            <a:ext cx="2827020" cy="293262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100" b="1" dirty="0" smtClean="0"/>
              <a:t>Resynchronization and hint disabling</a:t>
            </a:r>
            <a:endParaRPr lang="en-US" sz="1100" b="1" dirty="0"/>
          </a:p>
        </p:txBody>
      </p:sp>
      <p:sp>
        <p:nvSpPr>
          <p:cNvPr id="82" name="TextBox 81"/>
          <p:cNvSpPr txBox="1"/>
          <p:nvPr/>
        </p:nvSpPr>
        <p:spPr>
          <a:xfrm rot="16200000">
            <a:off x="-359137" y="2451564"/>
            <a:ext cx="1356361" cy="33942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r"/>
            <a:r>
              <a:rPr lang="en-US" sz="1400" b="1" dirty="0" smtClean="0"/>
              <a:t>Undead Core</a:t>
            </a:r>
            <a:endParaRPr lang="en-US" sz="1400" b="1" dirty="0"/>
          </a:p>
        </p:txBody>
      </p:sp>
      <p:cxnSp>
        <p:nvCxnSpPr>
          <p:cNvPr id="62" name="Shape 44"/>
          <p:cNvCxnSpPr>
            <a:endCxn id="45" idx="2"/>
          </p:cNvCxnSpPr>
          <p:nvPr/>
        </p:nvCxnSpPr>
        <p:spPr>
          <a:xfrm rot="5400000" flipH="1" flipV="1">
            <a:off x="758701" y="4595937"/>
            <a:ext cx="506122" cy="6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41"/>
          <p:cNvCxnSpPr>
            <a:endCxn id="50" idx="2"/>
          </p:cNvCxnSpPr>
          <p:nvPr/>
        </p:nvCxnSpPr>
        <p:spPr>
          <a:xfrm rot="16200000" flipV="1">
            <a:off x="2613936" y="4598043"/>
            <a:ext cx="511485" cy="122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4108468" y="4779721"/>
            <a:ext cx="2352543" cy="339429"/>
          </a:xfrm>
          <a:prstGeom prst="rect">
            <a:avLst/>
          </a:prstGeom>
          <a:noFill/>
        </p:spPr>
        <p:txBody>
          <a:bodyPr wrap="square" lIns="122786" tIns="61393" rIns="122786" bIns="61393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Memory Hierarchy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332018" y="4815840"/>
            <a:ext cx="8419626" cy="1270727"/>
          </a:xfrm>
          <a:prstGeom prst="roundRect">
            <a:avLst/>
          </a:prstGeom>
          <a:noFill/>
          <a:ln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86" tIns="61393" rIns="122786" bIns="61393"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373795" y="3302839"/>
            <a:ext cx="1114362" cy="235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Hint Gathering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97524" y="3983838"/>
            <a:ext cx="371454" cy="35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68978" y="3983838"/>
            <a:ext cx="371454" cy="35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40432" y="3983838"/>
            <a:ext cx="371454" cy="35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DIS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11886" y="3983838"/>
            <a:ext cx="371454" cy="35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83341" y="3983838"/>
            <a:ext cx="371454" cy="35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54795" y="3983838"/>
            <a:ext cx="371454" cy="35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COM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52" name="Shape 44"/>
          <p:cNvCxnSpPr/>
          <p:nvPr/>
        </p:nvCxnSpPr>
        <p:spPr>
          <a:xfrm rot="5400000" flipH="1" flipV="1">
            <a:off x="3018294" y="3773348"/>
            <a:ext cx="445745" cy="12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hape 44"/>
          <p:cNvCxnSpPr>
            <a:stCxn id="45" idx="0"/>
            <a:endCxn id="44" idx="1"/>
          </p:cNvCxnSpPr>
          <p:nvPr/>
        </p:nvCxnSpPr>
        <p:spPr>
          <a:xfrm rot="5400000" flipH="1" flipV="1">
            <a:off x="1411110" y="3021153"/>
            <a:ext cx="563372" cy="1361998"/>
          </a:xfrm>
          <a:prstGeom prst="bentConnector2">
            <a:avLst/>
          </a:prstGeom>
          <a:ln w="19050">
            <a:solidFill>
              <a:schemeClr val="tx1"/>
            </a:solidFill>
            <a:prstDash val="sysDot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311886" y="2621840"/>
            <a:ext cx="1238180" cy="2352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Cache Fingerprint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016000" y="2745658"/>
            <a:ext cx="1295886" cy="673261"/>
          </a:xfrm>
          <a:custGeom>
            <a:avLst/>
            <a:gdLst>
              <a:gd name="connsiteX0" fmla="*/ 314325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314325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1069611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389854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389854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389854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389854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389854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340288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340288 w 2369711"/>
              <a:gd name="connsiteY0" fmla="*/ 2390775 h 2390775"/>
              <a:gd name="connsiteX1" fmla="*/ 0 w 2369711"/>
              <a:gd name="connsiteY1" fmla="*/ 2390775 h 2390775"/>
              <a:gd name="connsiteX2" fmla="*/ 0 w 2369711"/>
              <a:gd name="connsiteY2" fmla="*/ 0 h 2390775"/>
              <a:gd name="connsiteX3" fmla="*/ 2369711 w 2369711"/>
              <a:gd name="connsiteY3" fmla="*/ 0 h 2390775"/>
              <a:gd name="connsiteX0" fmla="*/ 417877 w 2369711"/>
              <a:gd name="connsiteY0" fmla="*/ 2390775 h 2390775"/>
              <a:gd name="connsiteX1" fmla="*/ 0 w 2369711"/>
              <a:gd name="connsiteY1" fmla="*/ 2390775 h 2390775"/>
              <a:gd name="connsiteX2" fmla="*/ 0 w 2369711"/>
              <a:gd name="connsiteY2" fmla="*/ 0 h 2390775"/>
              <a:gd name="connsiteX3" fmla="*/ 2369711 w 2369711"/>
              <a:gd name="connsiteY3" fmla="*/ 0 h 2390775"/>
              <a:gd name="connsiteX0" fmla="*/ 430000 w 2369711"/>
              <a:gd name="connsiteY0" fmla="*/ 2390775 h 2390775"/>
              <a:gd name="connsiteX1" fmla="*/ 0 w 2369711"/>
              <a:gd name="connsiteY1" fmla="*/ 2390775 h 2390775"/>
              <a:gd name="connsiteX2" fmla="*/ 0 w 2369711"/>
              <a:gd name="connsiteY2" fmla="*/ 0 h 2390775"/>
              <a:gd name="connsiteX3" fmla="*/ 2369711 w 2369711"/>
              <a:gd name="connsiteY3" fmla="*/ 0 h 2390775"/>
              <a:gd name="connsiteX0" fmla="*/ 437275 w 2369711"/>
              <a:gd name="connsiteY0" fmla="*/ 2390775 h 2390775"/>
              <a:gd name="connsiteX1" fmla="*/ 0 w 2369711"/>
              <a:gd name="connsiteY1" fmla="*/ 2390775 h 2390775"/>
              <a:gd name="connsiteX2" fmla="*/ 0 w 2369711"/>
              <a:gd name="connsiteY2" fmla="*/ 0 h 2390775"/>
              <a:gd name="connsiteX3" fmla="*/ 2369711 w 2369711"/>
              <a:gd name="connsiteY3" fmla="*/ 0 h 2390775"/>
              <a:gd name="connsiteX0" fmla="*/ 437275 w 2369711"/>
              <a:gd name="connsiteY0" fmla="*/ 2390775 h 2390775"/>
              <a:gd name="connsiteX1" fmla="*/ 0 w 2369711"/>
              <a:gd name="connsiteY1" fmla="*/ 0 h 2390775"/>
              <a:gd name="connsiteX2" fmla="*/ 2369711 w 2369711"/>
              <a:gd name="connsiteY2" fmla="*/ 0 h 2390775"/>
              <a:gd name="connsiteX0" fmla="*/ 0 w 1932436"/>
              <a:gd name="connsiteY0" fmla="*/ 2390775 h 2390775"/>
              <a:gd name="connsiteX1" fmla="*/ 23236 w 1932436"/>
              <a:gd name="connsiteY1" fmla="*/ 0 h 2390775"/>
              <a:gd name="connsiteX2" fmla="*/ 1932436 w 1932436"/>
              <a:gd name="connsiteY2" fmla="*/ 0 h 2390775"/>
              <a:gd name="connsiteX0" fmla="*/ 0 w 1932436"/>
              <a:gd name="connsiteY0" fmla="*/ 2390775 h 2390775"/>
              <a:gd name="connsiteX1" fmla="*/ 23236 w 1932436"/>
              <a:gd name="connsiteY1" fmla="*/ 0 h 2390775"/>
              <a:gd name="connsiteX2" fmla="*/ 1932436 w 1932436"/>
              <a:gd name="connsiteY2" fmla="*/ 0 h 2390775"/>
              <a:gd name="connsiteX0" fmla="*/ 0 w 1910050"/>
              <a:gd name="connsiteY0" fmla="*/ 2390775 h 2390775"/>
              <a:gd name="connsiteX1" fmla="*/ 850 w 1910050"/>
              <a:gd name="connsiteY1" fmla="*/ 0 h 2390775"/>
              <a:gd name="connsiteX2" fmla="*/ 1910050 w 1910050"/>
              <a:gd name="connsiteY2" fmla="*/ 0 h 23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0050" h="2390775">
                <a:moveTo>
                  <a:pt x="0" y="2390775"/>
                </a:moveTo>
                <a:cubicBezTo>
                  <a:pt x="283" y="1593850"/>
                  <a:pt x="567" y="796925"/>
                  <a:pt x="850" y="0"/>
                </a:cubicBezTo>
                <a:lnTo>
                  <a:pt x="1910050" y="0"/>
                </a:lnTo>
              </a:path>
            </a:pathLst>
          </a:custGeom>
          <a:ln w="19050">
            <a:solidFill>
              <a:schemeClr val="tx1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sp>
        <p:nvSpPr>
          <p:cNvPr id="67" name="Freeform 66"/>
          <p:cNvSpPr/>
          <p:nvPr/>
        </p:nvSpPr>
        <p:spPr>
          <a:xfrm>
            <a:off x="3240522" y="2869476"/>
            <a:ext cx="348238" cy="928635"/>
          </a:xfrm>
          <a:custGeom>
            <a:avLst/>
            <a:gdLst>
              <a:gd name="connsiteX0" fmla="*/ 314325 w 2143125"/>
              <a:gd name="connsiteY0" fmla="*/ 2390775 h 2390775"/>
              <a:gd name="connsiteX1" fmla="*/ 0 w 2143125"/>
              <a:gd name="connsiteY1" fmla="*/ 2390775 h 2390775"/>
              <a:gd name="connsiteX2" fmla="*/ 0 w 2143125"/>
              <a:gd name="connsiteY2" fmla="*/ 0 h 2390775"/>
              <a:gd name="connsiteX3" fmla="*/ 2143125 w 2143125"/>
              <a:gd name="connsiteY3" fmla="*/ 0 h 2390775"/>
              <a:gd name="connsiteX0" fmla="*/ 2895600 w 2895600"/>
              <a:gd name="connsiteY0" fmla="*/ 4645490 h 4645490"/>
              <a:gd name="connsiteX1" fmla="*/ 2581275 w 2895600"/>
              <a:gd name="connsiteY1" fmla="*/ 4645490 h 4645490"/>
              <a:gd name="connsiteX2" fmla="*/ 2581275 w 2895600"/>
              <a:gd name="connsiteY2" fmla="*/ 2254715 h 4645490"/>
              <a:gd name="connsiteX3" fmla="*/ 0 w 2895600"/>
              <a:gd name="connsiteY3" fmla="*/ 0 h 4645490"/>
              <a:gd name="connsiteX0" fmla="*/ 381000 w 2581275"/>
              <a:gd name="connsiteY0" fmla="*/ 2546273 h 4645490"/>
              <a:gd name="connsiteX1" fmla="*/ 2581275 w 2581275"/>
              <a:gd name="connsiteY1" fmla="*/ 4645490 h 4645490"/>
              <a:gd name="connsiteX2" fmla="*/ 2581275 w 2581275"/>
              <a:gd name="connsiteY2" fmla="*/ 2254715 h 4645490"/>
              <a:gd name="connsiteX3" fmla="*/ 0 w 2581275"/>
              <a:gd name="connsiteY3" fmla="*/ 0 h 4645490"/>
              <a:gd name="connsiteX0" fmla="*/ 381000 w 2581275"/>
              <a:gd name="connsiteY0" fmla="*/ 2546273 h 2935017"/>
              <a:gd name="connsiteX1" fmla="*/ 1438275 w 2581275"/>
              <a:gd name="connsiteY1" fmla="*/ 2935017 h 2935017"/>
              <a:gd name="connsiteX2" fmla="*/ 2581275 w 2581275"/>
              <a:gd name="connsiteY2" fmla="*/ 2254715 h 2935017"/>
              <a:gd name="connsiteX3" fmla="*/ 0 w 2581275"/>
              <a:gd name="connsiteY3" fmla="*/ 0 h 2935017"/>
              <a:gd name="connsiteX0" fmla="*/ 0 w 3038475"/>
              <a:gd name="connsiteY0" fmla="*/ 2235278 h 2935017"/>
              <a:gd name="connsiteX1" fmla="*/ 1895475 w 3038475"/>
              <a:gd name="connsiteY1" fmla="*/ 2935017 h 2935017"/>
              <a:gd name="connsiteX2" fmla="*/ 3038475 w 3038475"/>
              <a:gd name="connsiteY2" fmla="*/ 2254715 h 2935017"/>
              <a:gd name="connsiteX3" fmla="*/ 457200 w 3038475"/>
              <a:gd name="connsiteY3" fmla="*/ 0 h 2935017"/>
              <a:gd name="connsiteX0" fmla="*/ 0 w 3038475"/>
              <a:gd name="connsiteY0" fmla="*/ 2235278 h 2254715"/>
              <a:gd name="connsiteX1" fmla="*/ 752475 w 3038475"/>
              <a:gd name="connsiteY1" fmla="*/ 2235278 h 2254715"/>
              <a:gd name="connsiteX2" fmla="*/ 3038475 w 3038475"/>
              <a:gd name="connsiteY2" fmla="*/ 2254715 h 2254715"/>
              <a:gd name="connsiteX3" fmla="*/ 457200 w 3038475"/>
              <a:gd name="connsiteY3" fmla="*/ 0 h 2254715"/>
              <a:gd name="connsiteX0" fmla="*/ 0 w 752475"/>
              <a:gd name="connsiteY0" fmla="*/ 2235278 h 2235278"/>
              <a:gd name="connsiteX1" fmla="*/ 752475 w 752475"/>
              <a:gd name="connsiteY1" fmla="*/ 2235278 h 2235278"/>
              <a:gd name="connsiteX2" fmla="*/ 752475 w 752475"/>
              <a:gd name="connsiteY2" fmla="*/ 310995 h 2235278"/>
              <a:gd name="connsiteX3" fmla="*/ 457200 w 752475"/>
              <a:gd name="connsiteY3" fmla="*/ 0 h 2235278"/>
              <a:gd name="connsiteX0" fmla="*/ 0 w 1362075"/>
              <a:gd name="connsiteY0" fmla="*/ 2235278 h 2235278"/>
              <a:gd name="connsiteX1" fmla="*/ 1362075 w 1362075"/>
              <a:gd name="connsiteY1" fmla="*/ 2235278 h 2235278"/>
              <a:gd name="connsiteX2" fmla="*/ 752475 w 1362075"/>
              <a:gd name="connsiteY2" fmla="*/ 310995 h 2235278"/>
              <a:gd name="connsiteX3" fmla="*/ 457200 w 1362075"/>
              <a:gd name="connsiteY3" fmla="*/ 0 h 2235278"/>
              <a:gd name="connsiteX0" fmla="*/ 0 w 828675"/>
              <a:gd name="connsiteY0" fmla="*/ 2235278 h 2235278"/>
              <a:gd name="connsiteX1" fmla="*/ 828675 w 828675"/>
              <a:gd name="connsiteY1" fmla="*/ 2235278 h 2235278"/>
              <a:gd name="connsiteX2" fmla="*/ 752475 w 828675"/>
              <a:gd name="connsiteY2" fmla="*/ 310995 h 2235278"/>
              <a:gd name="connsiteX3" fmla="*/ 457200 w 828675"/>
              <a:gd name="connsiteY3" fmla="*/ 0 h 2235278"/>
              <a:gd name="connsiteX0" fmla="*/ 0 w 1285875"/>
              <a:gd name="connsiteY0" fmla="*/ 2235278 h 2235278"/>
              <a:gd name="connsiteX1" fmla="*/ 828675 w 1285875"/>
              <a:gd name="connsiteY1" fmla="*/ 2235278 h 2235278"/>
              <a:gd name="connsiteX2" fmla="*/ 1285875 w 1285875"/>
              <a:gd name="connsiteY2" fmla="*/ 310995 h 2235278"/>
              <a:gd name="connsiteX3" fmla="*/ 457200 w 1285875"/>
              <a:gd name="connsiteY3" fmla="*/ 0 h 2235278"/>
              <a:gd name="connsiteX0" fmla="*/ 0 w 828675"/>
              <a:gd name="connsiteY0" fmla="*/ 2235278 h 2235278"/>
              <a:gd name="connsiteX1" fmla="*/ 828675 w 828675"/>
              <a:gd name="connsiteY1" fmla="*/ 2235278 h 2235278"/>
              <a:gd name="connsiteX2" fmla="*/ 828675 w 828675"/>
              <a:gd name="connsiteY2" fmla="*/ 310995 h 2235278"/>
              <a:gd name="connsiteX3" fmla="*/ 457200 w 828675"/>
              <a:gd name="connsiteY3" fmla="*/ 0 h 2235278"/>
              <a:gd name="connsiteX0" fmla="*/ 0 w 828675"/>
              <a:gd name="connsiteY0" fmla="*/ 2235278 h 2235278"/>
              <a:gd name="connsiteX1" fmla="*/ 828675 w 828675"/>
              <a:gd name="connsiteY1" fmla="*/ 2235278 h 2235278"/>
              <a:gd name="connsiteX2" fmla="*/ 828675 w 828675"/>
              <a:gd name="connsiteY2" fmla="*/ 310995 h 2235278"/>
              <a:gd name="connsiteX3" fmla="*/ 685800 w 828675"/>
              <a:gd name="connsiteY3" fmla="*/ 0 h 2235278"/>
              <a:gd name="connsiteX0" fmla="*/ 0 w 828675"/>
              <a:gd name="connsiteY0" fmla="*/ 2235278 h 2235278"/>
              <a:gd name="connsiteX1" fmla="*/ 828675 w 828675"/>
              <a:gd name="connsiteY1" fmla="*/ 2235278 h 2235278"/>
              <a:gd name="connsiteX2" fmla="*/ 828675 w 828675"/>
              <a:gd name="connsiteY2" fmla="*/ 310995 h 2235278"/>
              <a:gd name="connsiteX3" fmla="*/ 462963 w 828675"/>
              <a:gd name="connsiteY3" fmla="*/ 0 h 2235278"/>
              <a:gd name="connsiteX0" fmla="*/ 0 w 828675"/>
              <a:gd name="connsiteY0" fmla="*/ 2235278 h 2235278"/>
              <a:gd name="connsiteX1" fmla="*/ 828675 w 828675"/>
              <a:gd name="connsiteY1" fmla="*/ 2235278 h 2235278"/>
              <a:gd name="connsiteX2" fmla="*/ 828675 w 828675"/>
              <a:gd name="connsiteY2" fmla="*/ 310995 h 2235278"/>
              <a:gd name="connsiteX3" fmla="*/ 685800 w 828675"/>
              <a:gd name="connsiteY3" fmla="*/ 0 h 2235278"/>
              <a:gd name="connsiteX0" fmla="*/ 0 w 828675"/>
              <a:gd name="connsiteY0" fmla="*/ 2235278 h 2235278"/>
              <a:gd name="connsiteX1" fmla="*/ 828675 w 828675"/>
              <a:gd name="connsiteY1" fmla="*/ 2235278 h 2235278"/>
              <a:gd name="connsiteX2" fmla="*/ 828675 w 828675"/>
              <a:gd name="connsiteY2" fmla="*/ 310995 h 2235278"/>
              <a:gd name="connsiteX3" fmla="*/ 685800 w 828675"/>
              <a:gd name="connsiteY3" fmla="*/ 0 h 2235278"/>
              <a:gd name="connsiteX0" fmla="*/ 0 w 828675"/>
              <a:gd name="connsiteY0" fmla="*/ 2235278 h 2235278"/>
              <a:gd name="connsiteX1" fmla="*/ 828675 w 828675"/>
              <a:gd name="connsiteY1" fmla="*/ 2235278 h 2235278"/>
              <a:gd name="connsiteX2" fmla="*/ 828675 w 828675"/>
              <a:gd name="connsiteY2" fmla="*/ 310995 h 2235278"/>
              <a:gd name="connsiteX3" fmla="*/ 685800 w 828675"/>
              <a:gd name="connsiteY3" fmla="*/ 0 h 2235278"/>
              <a:gd name="connsiteX0" fmla="*/ 0 w 828675"/>
              <a:gd name="connsiteY0" fmla="*/ 2235278 h 2235278"/>
              <a:gd name="connsiteX1" fmla="*/ 828675 w 828675"/>
              <a:gd name="connsiteY1" fmla="*/ 2235278 h 2235278"/>
              <a:gd name="connsiteX2" fmla="*/ 828675 w 828675"/>
              <a:gd name="connsiteY2" fmla="*/ 310995 h 2235278"/>
              <a:gd name="connsiteX3" fmla="*/ 518672 w 828675"/>
              <a:gd name="connsiteY3" fmla="*/ 0 h 2235278"/>
              <a:gd name="connsiteX0" fmla="*/ 0 w 828675"/>
              <a:gd name="connsiteY0" fmla="*/ 2235278 h 2235278"/>
              <a:gd name="connsiteX1" fmla="*/ 828675 w 828675"/>
              <a:gd name="connsiteY1" fmla="*/ 2235278 h 2235278"/>
              <a:gd name="connsiteX2" fmla="*/ 828675 w 828675"/>
              <a:gd name="connsiteY2" fmla="*/ 310995 h 2235278"/>
              <a:gd name="connsiteX3" fmla="*/ 630091 w 828675"/>
              <a:gd name="connsiteY3" fmla="*/ 0 h 2235278"/>
              <a:gd name="connsiteX0" fmla="*/ 0 w 661547"/>
              <a:gd name="connsiteY0" fmla="*/ 2235278 h 2235278"/>
              <a:gd name="connsiteX1" fmla="*/ 661547 w 661547"/>
              <a:gd name="connsiteY1" fmla="*/ 2235278 h 2235278"/>
              <a:gd name="connsiteX2" fmla="*/ 661547 w 661547"/>
              <a:gd name="connsiteY2" fmla="*/ 310995 h 2235278"/>
              <a:gd name="connsiteX3" fmla="*/ 462963 w 661547"/>
              <a:gd name="connsiteY3" fmla="*/ 0 h 2235278"/>
              <a:gd name="connsiteX0" fmla="*/ 0 w 668511"/>
              <a:gd name="connsiteY0" fmla="*/ 2235278 h 2235278"/>
              <a:gd name="connsiteX1" fmla="*/ 668511 w 668511"/>
              <a:gd name="connsiteY1" fmla="*/ 2235278 h 2235278"/>
              <a:gd name="connsiteX2" fmla="*/ 668511 w 668511"/>
              <a:gd name="connsiteY2" fmla="*/ 310995 h 2235278"/>
              <a:gd name="connsiteX3" fmla="*/ 469927 w 668511"/>
              <a:gd name="connsiteY3" fmla="*/ 0 h 223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511" h="2235278">
                <a:moveTo>
                  <a:pt x="0" y="2235278"/>
                </a:moveTo>
                <a:lnTo>
                  <a:pt x="668511" y="2235278"/>
                </a:lnTo>
                <a:lnTo>
                  <a:pt x="668511" y="310995"/>
                </a:lnTo>
                <a:lnTo>
                  <a:pt x="469927" y="0"/>
                </a:lnTo>
              </a:path>
            </a:pathLst>
          </a:custGeom>
          <a:ln w="19050">
            <a:solidFill>
              <a:schemeClr val="tx1"/>
            </a:solidFill>
            <a:prstDash val="sysDot"/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b="1"/>
          </a:p>
        </p:txBody>
      </p:sp>
      <p:cxnSp>
        <p:nvCxnSpPr>
          <p:cNvPr id="68" name="Straight Arrow Connector 67"/>
          <p:cNvCxnSpPr>
            <a:stCxn id="55" idx="2"/>
            <a:endCxn id="44" idx="0"/>
          </p:cNvCxnSpPr>
          <p:nvPr/>
        </p:nvCxnSpPr>
        <p:spPr>
          <a:xfrm rot="5400000">
            <a:off x="2708104" y="3079967"/>
            <a:ext cx="445745" cy="129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05"/>
          <p:cNvGrpSpPr/>
          <p:nvPr/>
        </p:nvGrpSpPr>
        <p:grpSpPr>
          <a:xfrm>
            <a:off x="1266826" y="2890158"/>
            <a:ext cx="1135856" cy="650760"/>
            <a:chOff x="1266826" y="2890158"/>
            <a:chExt cx="1135856" cy="650760"/>
          </a:xfrm>
        </p:grpSpPr>
        <p:grpSp>
          <p:nvGrpSpPr>
            <p:cNvPr id="5" name="Group 82"/>
            <p:cNvGrpSpPr/>
            <p:nvPr/>
          </p:nvGrpSpPr>
          <p:grpSpPr>
            <a:xfrm>
              <a:off x="1266826" y="2890158"/>
              <a:ext cx="781050" cy="285750"/>
              <a:chOff x="4100513" y="2537733"/>
              <a:chExt cx="781050" cy="285750"/>
            </a:xfrm>
          </p:grpSpPr>
          <p:sp>
            <p:nvSpPr>
              <p:cNvPr id="79" name="Rounded Rectangle 78"/>
              <p:cNvSpPr/>
              <p:nvPr/>
            </p:nvSpPr>
            <p:spPr bwMode="auto">
              <a:xfrm>
                <a:off x="4100513" y="2537733"/>
                <a:ext cx="781050" cy="28575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PC  NPC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 bwMode="auto">
              <a:xfrm rot="16200000" flipH="1">
                <a:off x="4295770" y="2680608"/>
                <a:ext cx="285750" cy="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9" name="Straight Connector 88"/>
            <p:cNvCxnSpPr/>
            <p:nvPr/>
          </p:nvCxnSpPr>
          <p:spPr bwMode="auto">
            <a:xfrm rot="16200000" flipH="1">
              <a:off x="2030016" y="3168253"/>
              <a:ext cx="373857" cy="371474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300163" y="3183731"/>
              <a:ext cx="862012" cy="350044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7" name="Rounded Rectangle 76"/>
          <p:cNvSpPr/>
          <p:nvPr/>
        </p:nvSpPr>
        <p:spPr bwMode="auto">
          <a:xfrm>
            <a:off x="897255" y="3872503"/>
            <a:ext cx="228600" cy="228600"/>
          </a:xfrm>
          <a:prstGeom prst="roundRect">
            <a:avLst/>
          </a:prstGeom>
          <a:solidFill>
            <a:srgbClr val="FFC000">
              <a:alpha val="8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133"/>
          <p:cNvGrpSpPr/>
          <p:nvPr/>
        </p:nvGrpSpPr>
        <p:grpSpPr>
          <a:xfrm>
            <a:off x="3843339" y="2025650"/>
            <a:ext cx="1762124" cy="1281906"/>
            <a:chOff x="3843339" y="2025650"/>
            <a:chExt cx="1762124" cy="1281906"/>
          </a:xfrm>
        </p:grpSpPr>
        <p:sp>
          <p:nvSpPr>
            <p:cNvPr id="118" name="TextBox 117"/>
            <p:cNvSpPr txBox="1"/>
            <p:nvPr/>
          </p:nvSpPr>
          <p:spPr>
            <a:xfrm>
              <a:off x="4194176" y="2025650"/>
              <a:ext cx="1060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Hint Format</a:t>
              </a:r>
              <a:endParaRPr lang="en-US" sz="1200" b="1" dirty="0"/>
            </a:p>
          </p:txBody>
        </p: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3642521" y="2790034"/>
              <a:ext cx="741360" cy="279398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 rot="10800000" flipV="1">
              <a:off x="4391025" y="2552700"/>
              <a:ext cx="1187450" cy="754856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128"/>
            <p:cNvGrpSpPr/>
            <p:nvPr/>
          </p:nvGrpSpPr>
          <p:grpSpPr>
            <a:xfrm>
              <a:off x="3843339" y="2274209"/>
              <a:ext cx="1762124" cy="287337"/>
              <a:chOff x="5338764" y="1880509"/>
              <a:chExt cx="1762124" cy="287337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5338764" y="1880509"/>
                <a:ext cx="1762124" cy="285750"/>
              </a:xfrm>
              <a:prstGeom prst="roundRect">
                <a:avLst/>
              </a:prstGeom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r>
                  <a:rPr lang="en-US" sz="1200" b="1" dirty="0" smtClean="0"/>
                  <a:t>Type    Age   PC   NPC</a:t>
                </a:r>
              </a:p>
            </p:txBody>
          </p:sp>
          <p:cxnSp>
            <p:nvCxnSpPr>
              <p:cNvPr id="126" name="Straight Connector 125"/>
              <p:cNvCxnSpPr/>
              <p:nvPr/>
            </p:nvCxnSpPr>
            <p:spPr bwMode="auto">
              <a:xfrm rot="16200000" flipH="1">
                <a:off x="5719758" y="2024971"/>
                <a:ext cx="285750" cy="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16200000" flipH="1">
                <a:off x="6146795" y="2024971"/>
                <a:ext cx="285750" cy="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16200000" flipH="1">
                <a:off x="6484932" y="2024971"/>
                <a:ext cx="285750" cy="0"/>
              </a:xfrm>
              <a:prstGeom prst="line">
                <a:avLst/>
              </a:prstGeom>
              <a:solidFill>
                <a:srgbClr val="99CCFF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35" name="Rounded Rectangle 134"/>
          <p:cNvSpPr/>
          <p:nvPr/>
        </p:nvSpPr>
        <p:spPr bwMode="auto">
          <a:xfrm>
            <a:off x="2172810" y="3304973"/>
            <a:ext cx="228600" cy="228600"/>
          </a:xfrm>
          <a:prstGeom prst="roundRect">
            <a:avLst/>
          </a:prstGeom>
          <a:solidFill>
            <a:srgbClr val="FFC000">
              <a:alpha val="8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4156391" y="3298623"/>
            <a:ext cx="228600" cy="228600"/>
          </a:xfrm>
          <a:prstGeom prst="roundRect">
            <a:avLst/>
          </a:prstGeom>
          <a:solidFill>
            <a:srgbClr val="FFC000">
              <a:alpha val="8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ounded Rectangle 142"/>
          <p:cNvSpPr/>
          <p:nvPr/>
        </p:nvSpPr>
        <p:spPr bwMode="auto">
          <a:xfrm>
            <a:off x="5229225" y="3250406"/>
            <a:ext cx="242888" cy="352425"/>
          </a:xfrm>
          <a:prstGeom prst="roundRect">
            <a:avLst/>
          </a:prstGeom>
          <a:solidFill>
            <a:srgbClr val="FFC00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132"/>
          <p:cNvGrpSpPr/>
          <p:nvPr/>
        </p:nvGrpSpPr>
        <p:grpSpPr>
          <a:xfrm>
            <a:off x="6509499" y="3302839"/>
            <a:ext cx="2012043" cy="1758216"/>
            <a:chOff x="6509499" y="3302839"/>
            <a:chExt cx="2012043" cy="1758216"/>
          </a:xfrm>
        </p:grpSpPr>
        <p:grpSp>
          <p:nvGrpSpPr>
            <p:cNvPr id="15" name="Group 105"/>
            <p:cNvGrpSpPr/>
            <p:nvPr/>
          </p:nvGrpSpPr>
          <p:grpSpPr>
            <a:xfrm>
              <a:off x="6915777" y="3302839"/>
              <a:ext cx="1605765" cy="1758216"/>
              <a:chOff x="6915777" y="3302839"/>
              <a:chExt cx="1605765" cy="1758216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6973816" y="4305765"/>
                <a:ext cx="247636" cy="2352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FE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221452" y="4305765"/>
                <a:ext cx="185727" cy="2352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DE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407180" y="4305765"/>
                <a:ext cx="185727" cy="2352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RE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92907" y="4305765"/>
                <a:ext cx="185727" cy="2352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DI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778634" y="4305765"/>
                <a:ext cx="185727" cy="2352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EX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964361" y="4305765"/>
                <a:ext cx="247636" cy="2352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ME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211997" y="4305765"/>
                <a:ext cx="247636" cy="2352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CO</a:t>
                </a:r>
                <a:endParaRPr lang="en-U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345270" y="3302839"/>
                <a:ext cx="1176271" cy="2352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 smtClean="0">
                    <a:solidFill>
                      <a:schemeClr val="tx1"/>
                    </a:solidFill>
                  </a:rPr>
                  <a:t>Hint Distribution</a:t>
                </a:r>
              </a:p>
            </p:txBody>
          </p:sp>
          <p:cxnSp>
            <p:nvCxnSpPr>
              <p:cNvPr id="115" name="Shape 44"/>
              <p:cNvCxnSpPr>
                <a:endCxn id="107" idx="2"/>
              </p:cNvCxnSpPr>
              <p:nvPr/>
            </p:nvCxnSpPr>
            <p:spPr>
              <a:xfrm rot="5400000" flipH="1" flipV="1">
                <a:off x="6849676" y="4788333"/>
                <a:ext cx="495272" cy="64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hape 41"/>
              <p:cNvCxnSpPr/>
              <p:nvPr/>
            </p:nvCxnSpPr>
            <p:spPr>
              <a:xfrm rot="5400000" flipH="1" flipV="1">
                <a:off x="7828806" y="4800392"/>
                <a:ext cx="520036" cy="1290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prstDash val="sysDot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hape 41"/>
              <p:cNvCxnSpPr>
                <a:stCxn id="107" idx="0"/>
                <a:endCxn id="121" idx="2"/>
              </p:cNvCxnSpPr>
              <p:nvPr/>
            </p:nvCxnSpPr>
            <p:spPr>
              <a:xfrm rot="5400000" flipH="1" flipV="1">
                <a:off x="7317411" y="3689771"/>
                <a:ext cx="396218" cy="835772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prstDash val="sysDot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hape 41"/>
              <p:cNvCxnSpPr/>
              <p:nvPr/>
            </p:nvCxnSpPr>
            <p:spPr>
              <a:xfrm rot="5400000" flipH="1" flipV="1">
                <a:off x="6629447" y="4208259"/>
                <a:ext cx="1125973" cy="553314"/>
              </a:xfrm>
              <a:prstGeom prst="bentConnector3">
                <a:avLst>
                  <a:gd name="adj1" fmla="val 89747"/>
                </a:avLst>
              </a:prstGeom>
              <a:ln w="19050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Rectangle 120"/>
              <p:cNvSpPr/>
              <p:nvPr/>
            </p:nvSpPr>
            <p:spPr>
              <a:xfrm>
                <a:off x="7345270" y="3674293"/>
                <a:ext cx="1176271" cy="23525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 smtClean="0">
                    <a:solidFill>
                      <a:schemeClr val="tx1"/>
                    </a:solidFill>
                  </a:rPr>
                  <a:t>Hint Disabling</a:t>
                </a:r>
              </a:p>
            </p:txBody>
          </p:sp>
          <p:cxnSp>
            <p:nvCxnSpPr>
              <p:cNvPr id="123" name="Straight Arrow Connector 122"/>
              <p:cNvCxnSpPr/>
              <p:nvPr/>
            </p:nvCxnSpPr>
            <p:spPr>
              <a:xfrm rot="5400000" flipH="1" flipV="1">
                <a:off x="7398301" y="3611739"/>
                <a:ext cx="123818" cy="12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/>
              <p:nvPr/>
            </p:nvCxnSpPr>
            <p:spPr>
              <a:xfrm rot="5400000" flipH="1" flipV="1">
                <a:off x="7864998" y="3611739"/>
                <a:ext cx="123818" cy="12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rot="5400000" flipH="1" flipV="1">
                <a:off x="8269786" y="3611739"/>
                <a:ext cx="123818" cy="12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reeform 129"/>
              <p:cNvSpPr/>
              <p:nvPr/>
            </p:nvSpPr>
            <p:spPr>
              <a:xfrm>
                <a:off x="8088179" y="3921929"/>
                <a:ext cx="433363" cy="975067"/>
              </a:xfrm>
              <a:custGeom>
                <a:avLst/>
                <a:gdLst>
                  <a:gd name="connsiteX0" fmla="*/ 314325 w 2143125"/>
                  <a:gd name="connsiteY0" fmla="*/ 2390775 h 2390775"/>
                  <a:gd name="connsiteX1" fmla="*/ 0 w 2143125"/>
                  <a:gd name="connsiteY1" fmla="*/ 2390775 h 2390775"/>
                  <a:gd name="connsiteX2" fmla="*/ 0 w 2143125"/>
                  <a:gd name="connsiteY2" fmla="*/ 0 h 2390775"/>
                  <a:gd name="connsiteX3" fmla="*/ 2143125 w 2143125"/>
                  <a:gd name="connsiteY3" fmla="*/ 0 h 2390775"/>
                  <a:gd name="connsiteX0" fmla="*/ 2895600 w 2895600"/>
                  <a:gd name="connsiteY0" fmla="*/ 4645490 h 4645490"/>
                  <a:gd name="connsiteX1" fmla="*/ 2581275 w 2895600"/>
                  <a:gd name="connsiteY1" fmla="*/ 4645490 h 4645490"/>
                  <a:gd name="connsiteX2" fmla="*/ 2581275 w 2895600"/>
                  <a:gd name="connsiteY2" fmla="*/ 2254715 h 4645490"/>
                  <a:gd name="connsiteX3" fmla="*/ 0 w 2895600"/>
                  <a:gd name="connsiteY3" fmla="*/ 0 h 4645490"/>
                  <a:gd name="connsiteX0" fmla="*/ 381000 w 2581275"/>
                  <a:gd name="connsiteY0" fmla="*/ 2546273 h 4645490"/>
                  <a:gd name="connsiteX1" fmla="*/ 2581275 w 2581275"/>
                  <a:gd name="connsiteY1" fmla="*/ 4645490 h 4645490"/>
                  <a:gd name="connsiteX2" fmla="*/ 2581275 w 2581275"/>
                  <a:gd name="connsiteY2" fmla="*/ 2254715 h 4645490"/>
                  <a:gd name="connsiteX3" fmla="*/ 0 w 2581275"/>
                  <a:gd name="connsiteY3" fmla="*/ 0 h 4645490"/>
                  <a:gd name="connsiteX0" fmla="*/ 381000 w 2581275"/>
                  <a:gd name="connsiteY0" fmla="*/ 2546273 h 2935017"/>
                  <a:gd name="connsiteX1" fmla="*/ 1438275 w 2581275"/>
                  <a:gd name="connsiteY1" fmla="*/ 2935017 h 2935017"/>
                  <a:gd name="connsiteX2" fmla="*/ 2581275 w 2581275"/>
                  <a:gd name="connsiteY2" fmla="*/ 2254715 h 2935017"/>
                  <a:gd name="connsiteX3" fmla="*/ 0 w 2581275"/>
                  <a:gd name="connsiteY3" fmla="*/ 0 h 2935017"/>
                  <a:gd name="connsiteX0" fmla="*/ 0 w 3038475"/>
                  <a:gd name="connsiteY0" fmla="*/ 2235278 h 2935017"/>
                  <a:gd name="connsiteX1" fmla="*/ 1895475 w 3038475"/>
                  <a:gd name="connsiteY1" fmla="*/ 2935017 h 2935017"/>
                  <a:gd name="connsiteX2" fmla="*/ 3038475 w 3038475"/>
                  <a:gd name="connsiteY2" fmla="*/ 2254715 h 2935017"/>
                  <a:gd name="connsiteX3" fmla="*/ 457200 w 3038475"/>
                  <a:gd name="connsiteY3" fmla="*/ 0 h 2935017"/>
                  <a:gd name="connsiteX0" fmla="*/ 0 w 3038475"/>
                  <a:gd name="connsiteY0" fmla="*/ 2235278 h 2254715"/>
                  <a:gd name="connsiteX1" fmla="*/ 752475 w 3038475"/>
                  <a:gd name="connsiteY1" fmla="*/ 2235278 h 2254715"/>
                  <a:gd name="connsiteX2" fmla="*/ 3038475 w 3038475"/>
                  <a:gd name="connsiteY2" fmla="*/ 2254715 h 2254715"/>
                  <a:gd name="connsiteX3" fmla="*/ 457200 w 3038475"/>
                  <a:gd name="connsiteY3" fmla="*/ 0 h 2254715"/>
                  <a:gd name="connsiteX0" fmla="*/ 0 w 752475"/>
                  <a:gd name="connsiteY0" fmla="*/ 2235278 h 2235278"/>
                  <a:gd name="connsiteX1" fmla="*/ 752475 w 752475"/>
                  <a:gd name="connsiteY1" fmla="*/ 2235278 h 2235278"/>
                  <a:gd name="connsiteX2" fmla="*/ 752475 w 752475"/>
                  <a:gd name="connsiteY2" fmla="*/ 310995 h 2235278"/>
                  <a:gd name="connsiteX3" fmla="*/ 457200 w 752475"/>
                  <a:gd name="connsiteY3" fmla="*/ 0 h 2235278"/>
                  <a:gd name="connsiteX0" fmla="*/ 0 w 1362075"/>
                  <a:gd name="connsiteY0" fmla="*/ 2235278 h 2235278"/>
                  <a:gd name="connsiteX1" fmla="*/ 1362075 w 1362075"/>
                  <a:gd name="connsiteY1" fmla="*/ 2235278 h 2235278"/>
                  <a:gd name="connsiteX2" fmla="*/ 752475 w 1362075"/>
                  <a:gd name="connsiteY2" fmla="*/ 310995 h 2235278"/>
                  <a:gd name="connsiteX3" fmla="*/ 457200 w 1362075"/>
                  <a:gd name="connsiteY3" fmla="*/ 0 h 2235278"/>
                  <a:gd name="connsiteX0" fmla="*/ 0 w 828675"/>
                  <a:gd name="connsiteY0" fmla="*/ 2235278 h 2235278"/>
                  <a:gd name="connsiteX1" fmla="*/ 828675 w 828675"/>
                  <a:gd name="connsiteY1" fmla="*/ 2235278 h 2235278"/>
                  <a:gd name="connsiteX2" fmla="*/ 752475 w 828675"/>
                  <a:gd name="connsiteY2" fmla="*/ 310995 h 2235278"/>
                  <a:gd name="connsiteX3" fmla="*/ 457200 w 828675"/>
                  <a:gd name="connsiteY3" fmla="*/ 0 h 2235278"/>
                  <a:gd name="connsiteX0" fmla="*/ 0 w 1285875"/>
                  <a:gd name="connsiteY0" fmla="*/ 2235278 h 2235278"/>
                  <a:gd name="connsiteX1" fmla="*/ 828675 w 1285875"/>
                  <a:gd name="connsiteY1" fmla="*/ 2235278 h 2235278"/>
                  <a:gd name="connsiteX2" fmla="*/ 1285875 w 1285875"/>
                  <a:gd name="connsiteY2" fmla="*/ 310995 h 2235278"/>
                  <a:gd name="connsiteX3" fmla="*/ 457200 w 1285875"/>
                  <a:gd name="connsiteY3" fmla="*/ 0 h 2235278"/>
                  <a:gd name="connsiteX0" fmla="*/ 0 w 828675"/>
                  <a:gd name="connsiteY0" fmla="*/ 2235278 h 2235278"/>
                  <a:gd name="connsiteX1" fmla="*/ 828675 w 828675"/>
                  <a:gd name="connsiteY1" fmla="*/ 2235278 h 2235278"/>
                  <a:gd name="connsiteX2" fmla="*/ 828675 w 828675"/>
                  <a:gd name="connsiteY2" fmla="*/ 310995 h 2235278"/>
                  <a:gd name="connsiteX3" fmla="*/ 457200 w 828675"/>
                  <a:gd name="connsiteY3" fmla="*/ 0 h 2235278"/>
                  <a:gd name="connsiteX0" fmla="*/ 0 w 828675"/>
                  <a:gd name="connsiteY0" fmla="*/ 2235278 h 2235278"/>
                  <a:gd name="connsiteX1" fmla="*/ 828675 w 828675"/>
                  <a:gd name="connsiteY1" fmla="*/ 2235278 h 2235278"/>
                  <a:gd name="connsiteX2" fmla="*/ 828675 w 828675"/>
                  <a:gd name="connsiteY2" fmla="*/ 310995 h 2235278"/>
                  <a:gd name="connsiteX3" fmla="*/ 685800 w 828675"/>
                  <a:gd name="connsiteY3" fmla="*/ 0 h 2235278"/>
                  <a:gd name="connsiteX0" fmla="*/ 0 w 828675"/>
                  <a:gd name="connsiteY0" fmla="*/ 2235278 h 2235278"/>
                  <a:gd name="connsiteX1" fmla="*/ 828675 w 828675"/>
                  <a:gd name="connsiteY1" fmla="*/ 2235278 h 2235278"/>
                  <a:gd name="connsiteX2" fmla="*/ 828675 w 828675"/>
                  <a:gd name="connsiteY2" fmla="*/ 310995 h 2235278"/>
                  <a:gd name="connsiteX3" fmla="*/ 685801 w 828675"/>
                  <a:gd name="connsiteY3" fmla="*/ 0 h 2235278"/>
                  <a:gd name="connsiteX0" fmla="*/ 0 w 828675"/>
                  <a:gd name="connsiteY0" fmla="*/ 2235278 h 2235278"/>
                  <a:gd name="connsiteX1" fmla="*/ 828675 w 828675"/>
                  <a:gd name="connsiteY1" fmla="*/ 2235278 h 2235278"/>
                  <a:gd name="connsiteX2" fmla="*/ 828675 w 828675"/>
                  <a:gd name="connsiteY2" fmla="*/ 310995 h 2235278"/>
                  <a:gd name="connsiteX3" fmla="*/ 449037 w 828675"/>
                  <a:gd name="connsiteY3" fmla="*/ 0 h 2235278"/>
                  <a:gd name="connsiteX0" fmla="*/ 0 w 828675"/>
                  <a:gd name="connsiteY0" fmla="*/ 2235278 h 2235278"/>
                  <a:gd name="connsiteX1" fmla="*/ 828675 w 828675"/>
                  <a:gd name="connsiteY1" fmla="*/ 2235278 h 2235278"/>
                  <a:gd name="connsiteX2" fmla="*/ 828675 w 828675"/>
                  <a:gd name="connsiteY2" fmla="*/ 310995 h 2235278"/>
                  <a:gd name="connsiteX3" fmla="*/ 685801 w 828675"/>
                  <a:gd name="connsiteY3" fmla="*/ 0 h 2235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675" h="2235278">
                    <a:moveTo>
                      <a:pt x="0" y="2235278"/>
                    </a:moveTo>
                    <a:lnTo>
                      <a:pt x="828675" y="2235278"/>
                    </a:lnTo>
                    <a:lnTo>
                      <a:pt x="828675" y="310995"/>
                    </a:lnTo>
                    <a:lnTo>
                      <a:pt x="685801" y="0"/>
                    </a:lnTo>
                  </a:path>
                </a:pathLst>
              </a:custGeom>
              <a:ln w="19050">
                <a:solidFill>
                  <a:schemeClr val="tx1"/>
                </a:solidFill>
                <a:prstDash val="sysDot"/>
                <a:headEnd type="oval" w="sm" len="sm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131" name="Shape 44"/>
              <p:cNvCxnSpPr/>
              <p:nvPr/>
            </p:nvCxnSpPr>
            <p:spPr>
              <a:xfrm rot="5400000" flipH="1" flipV="1">
                <a:off x="8143897" y="4113847"/>
                <a:ext cx="383836" cy="1290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prstDash val="sysDot"/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Straight Arrow Connector 131"/>
            <p:cNvCxnSpPr/>
            <p:nvPr/>
          </p:nvCxnSpPr>
          <p:spPr>
            <a:xfrm flipV="1">
              <a:off x="6509499" y="3420466"/>
              <a:ext cx="835772" cy="619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ounded Rectangle 143"/>
          <p:cNvSpPr/>
          <p:nvPr/>
        </p:nvSpPr>
        <p:spPr bwMode="auto">
          <a:xfrm>
            <a:off x="6377307" y="3308940"/>
            <a:ext cx="228600" cy="228600"/>
          </a:xfrm>
          <a:prstGeom prst="roundRect">
            <a:avLst/>
          </a:prstGeom>
          <a:solidFill>
            <a:srgbClr val="FFC000">
              <a:alpha val="8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Rounded Rectangle 159"/>
          <p:cNvSpPr/>
          <p:nvPr/>
        </p:nvSpPr>
        <p:spPr bwMode="auto">
          <a:xfrm>
            <a:off x="7120257" y="3302590"/>
            <a:ext cx="228600" cy="228600"/>
          </a:xfrm>
          <a:prstGeom prst="roundRect">
            <a:avLst/>
          </a:prstGeom>
          <a:solidFill>
            <a:srgbClr val="FFC000">
              <a:alpha val="8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177"/>
          <p:cNvGrpSpPr/>
          <p:nvPr/>
        </p:nvGrpSpPr>
        <p:grpSpPr>
          <a:xfrm>
            <a:off x="6832600" y="2212931"/>
            <a:ext cx="1755775" cy="1095422"/>
            <a:chOff x="6832600" y="2212931"/>
            <a:chExt cx="1755775" cy="1095422"/>
          </a:xfrm>
        </p:grpSpPr>
        <p:sp>
          <p:nvSpPr>
            <p:cNvPr id="142" name="Rounded Rectangle 141"/>
            <p:cNvSpPr/>
            <p:nvPr/>
          </p:nvSpPr>
          <p:spPr bwMode="auto">
            <a:xfrm>
              <a:off x="7899400" y="2223408"/>
              <a:ext cx="228600" cy="304800"/>
            </a:xfrm>
            <a:prstGeom prst="roundRect">
              <a:avLst/>
            </a:prstGeom>
            <a:solidFill>
              <a:srgbClr val="FFC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ounded Rectangle 145"/>
            <p:cNvSpPr/>
            <p:nvPr/>
          </p:nvSpPr>
          <p:spPr bwMode="auto">
            <a:xfrm>
              <a:off x="8118475" y="2223408"/>
              <a:ext cx="228600" cy="304800"/>
            </a:xfrm>
            <a:prstGeom prst="roundRect">
              <a:avLst/>
            </a:prstGeom>
            <a:solidFill>
              <a:srgbClr val="00B0F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ounded Rectangle 146"/>
            <p:cNvSpPr/>
            <p:nvPr/>
          </p:nvSpPr>
          <p:spPr bwMode="auto">
            <a:xfrm>
              <a:off x="8328025" y="2223408"/>
              <a:ext cx="228600" cy="304800"/>
            </a:xfrm>
            <a:prstGeom prst="roundRect">
              <a:avLst/>
            </a:prstGeom>
            <a:solidFill>
              <a:srgbClr val="C0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832600" y="2232933"/>
              <a:ext cx="647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/>
                <a:t>Buffer</a:t>
              </a:r>
              <a:endParaRPr lang="en-US" sz="1200" b="1" dirty="0"/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462837" y="2214563"/>
              <a:ext cx="1123951" cy="32385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 bwMode="auto">
            <a:xfrm rot="16200000" flipH="1">
              <a:off x="7518712" y="2372951"/>
              <a:ext cx="320040" cy="0"/>
            </a:xfrm>
            <a:prstGeom prst="line">
              <a:avLst/>
            </a:prstGeom>
            <a:solidFill>
              <a:srgbClr val="99CC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 rot="10800000" flipV="1">
              <a:off x="7356475" y="2539998"/>
              <a:ext cx="1231900" cy="762001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 rot="5400000">
              <a:off x="6905625" y="2752726"/>
              <a:ext cx="762003" cy="349251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8" name="TextBox 187"/>
          <p:cNvSpPr txBox="1"/>
          <p:nvPr/>
        </p:nvSpPr>
        <p:spPr>
          <a:xfrm>
            <a:off x="2712378" y="1553028"/>
            <a:ext cx="3296535" cy="308651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Age tag  ≤  # committed instructions + </a:t>
            </a:r>
            <a:r>
              <a:rPr lang="el-GR" sz="1200" b="1" dirty="0" smtClean="0"/>
              <a:t>Δ</a:t>
            </a:r>
            <a:endParaRPr lang="en-US" sz="1200" b="1" dirty="0"/>
          </a:p>
        </p:txBody>
      </p:sp>
      <p:grpSp>
        <p:nvGrpSpPr>
          <p:cNvPr id="22" name="Group 193"/>
          <p:cNvGrpSpPr/>
          <p:nvPr/>
        </p:nvGrpSpPr>
        <p:grpSpPr>
          <a:xfrm>
            <a:off x="6453189" y="1569359"/>
            <a:ext cx="1762124" cy="659495"/>
            <a:chOff x="6453189" y="1569359"/>
            <a:chExt cx="1762124" cy="659495"/>
          </a:xfrm>
        </p:grpSpPr>
        <p:cxnSp>
          <p:nvCxnSpPr>
            <p:cNvPr id="181" name="Straight Connector 180"/>
            <p:cNvCxnSpPr/>
            <p:nvPr/>
          </p:nvCxnSpPr>
          <p:spPr bwMode="auto">
            <a:xfrm>
              <a:off x="6483352" y="1854203"/>
              <a:ext cx="1416048" cy="361947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 rot="5400000">
              <a:off x="7959725" y="2000252"/>
              <a:ext cx="381002" cy="76201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4" name="Rounded Rectangle 183"/>
            <p:cNvSpPr/>
            <p:nvPr/>
          </p:nvSpPr>
          <p:spPr bwMode="auto">
            <a:xfrm>
              <a:off x="6453189" y="1569359"/>
              <a:ext cx="1762124" cy="285750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200" b="1" dirty="0" smtClean="0"/>
                <a:t>Type    Age   PC   NPC</a:t>
              </a:r>
            </a:p>
          </p:txBody>
        </p:sp>
        <p:cxnSp>
          <p:nvCxnSpPr>
            <p:cNvPr id="187" name="Straight Connector 186"/>
            <p:cNvCxnSpPr/>
            <p:nvPr/>
          </p:nvCxnSpPr>
          <p:spPr bwMode="auto">
            <a:xfrm rot="16200000" flipH="1">
              <a:off x="7599357" y="1713821"/>
              <a:ext cx="285750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Rectangle 192"/>
            <p:cNvSpPr/>
            <p:nvPr/>
          </p:nvSpPr>
          <p:spPr bwMode="auto">
            <a:xfrm>
              <a:off x="6977063" y="1578501"/>
              <a:ext cx="428625" cy="268639"/>
            </a:xfrm>
            <a:prstGeom prst="rect">
              <a:avLst/>
            </a:prstGeom>
            <a:solidFill>
              <a:srgbClr val="FFFF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Age</a:t>
              </a:r>
            </a:p>
          </p:txBody>
        </p:sp>
        <p:cxnSp>
          <p:nvCxnSpPr>
            <p:cNvPr id="185" name="Straight Connector 184"/>
            <p:cNvCxnSpPr/>
            <p:nvPr/>
          </p:nvCxnSpPr>
          <p:spPr bwMode="auto">
            <a:xfrm rot="16200000" flipH="1">
              <a:off x="6834183" y="1713821"/>
              <a:ext cx="285750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rot="16200000" flipH="1">
              <a:off x="7261220" y="1713821"/>
              <a:ext cx="285750" cy="0"/>
            </a:xfrm>
            <a:prstGeom prst="line">
              <a:avLst/>
            </a:prstGeom>
            <a:solidFill>
              <a:srgbClr val="99CCFF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3" name="Rectangle 132"/>
          <p:cNvSpPr/>
          <p:nvPr/>
        </p:nvSpPr>
        <p:spPr>
          <a:xfrm>
            <a:off x="6973815" y="4305765"/>
            <a:ext cx="247636" cy="2352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28944" y="3986714"/>
            <a:ext cx="367252" cy="355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6070" y="3983838"/>
            <a:ext cx="371454" cy="359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2.77778E-7 -0.08287 L 0.1401 -0.08287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0.21702 -0.0002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7 L 0.09236 0.000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3" presetClass="path" presetSubtype="0" ac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09774 2.96296E-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xit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08194 -4.07407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2 L 0.07604 0.00092 L 0.07604 0.10092 L -0.01424 0.10092 L -0.01424 0.12824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135" grpId="0" animBg="1"/>
      <p:bldP spid="135" grpId="1" animBg="1"/>
      <p:bldP spid="138" grpId="0" animBg="1"/>
      <p:bldP spid="138" grpId="1" animBg="1"/>
      <p:bldP spid="138" grpId="2" animBg="1"/>
      <p:bldP spid="143" grpId="0" animBg="1"/>
      <p:bldP spid="143" grpId="1" animBg="1"/>
      <p:bldP spid="143" grpId="2" animBg="1"/>
      <p:bldP spid="144" grpId="0" animBg="1"/>
      <p:bldP spid="144" grpId="1" animBg="1"/>
      <p:bldP spid="160" grpId="0" animBg="1"/>
      <p:bldP spid="160" grpId="1" animBg="1"/>
      <p:bldP spid="188" grpId="0" animBg="1"/>
      <p:bldP spid="188" grpId="1" animBg="1"/>
      <p:bldP spid="188" grpId="2" animBg="1"/>
      <p:bldP spid="188" grpId="3" animBg="1"/>
      <p:bldP spid="133" grpId="0" animBg="1"/>
      <p:bldP spid="133" grpId="1" animBg="1"/>
      <p:bldP spid="45" grpId="0" animBg="1"/>
      <p:bldP spid="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Example: Branch Predictor Hints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13</a:t>
            </a:fld>
            <a:endParaRPr lang="en-US" dirty="0" smtClean="0"/>
          </a:p>
        </p:txBody>
      </p:sp>
      <p:grpSp>
        <p:nvGrpSpPr>
          <p:cNvPr id="241" name="Group 240"/>
          <p:cNvGrpSpPr/>
          <p:nvPr/>
        </p:nvGrpSpPr>
        <p:grpSpPr>
          <a:xfrm>
            <a:off x="149329" y="1943098"/>
            <a:ext cx="8811053" cy="4143469"/>
            <a:chOff x="149329" y="1943098"/>
            <a:chExt cx="8811053" cy="4143469"/>
          </a:xfrm>
        </p:grpSpPr>
        <p:sp>
          <p:nvSpPr>
            <p:cNvPr id="9" name="Rounded Rectangle 8"/>
            <p:cNvSpPr/>
            <p:nvPr/>
          </p:nvSpPr>
          <p:spPr>
            <a:xfrm>
              <a:off x="5117766" y="3114934"/>
              <a:ext cx="1392953" cy="619090"/>
            </a:xfrm>
            <a:prstGeom prst="roundRect">
              <a:avLst/>
            </a:prstGeom>
            <a:solidFill>
              <a:srgbClr val="92D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marL="228600" indent="-2286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2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5836" y="2062481"/>
              <a:ext cx="3343087" cy="3281178"/>
            </a:xfrm>
            <a:prstGeom prst="rect">
              <a:avLst/>
            </a:prstGeom>
            <a:solidFill>
              <a:srgbClr val="E9EFF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89309" y="3176843"/>
              <a:ext cx="1857270" cy="21668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745" y="2124390"/>
              <a:ext cx="3219269" cy="2352543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endCxn id="9" idx="1"/>
            </p:cNvCxnSpPr>
            <p:nvPr/>
          </p:nvCxnSpPr>
          <p:spPr>
            <a:xfrm>
              <a:off x="3502025" y="3422650"/>
              <a:ext cx="1615741" cy="182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127379" y="4860768"/>
              <a:ext cx="1609634" cy="420981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L1-Data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5836" y="5682095"/>
              <a:ext cx="8171990" cy="2806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Shared L2 cache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6470" y="5402439"/>
              <a:ext cx="1114362" cy="277873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000" b="1" dirty="0" smtClean="0"/>
                <a:t>Read-Only</a:t>
              </a:r>
              <a:endParaRPr lang="en-US" sz="10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1218" y="3238752"/>
              <a:ext cx="1733452" cy="142390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marL="228600" indent="-2286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2200" b="1" dirty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7826737" y="3849837"/>
              <a:ext cx="1927862" cy="339429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r>
                <a:rPr lang="en-US" sz="1400" b="1" dirty="0" smtClean="0"/>
                <a:t>Animator Core</a:t>
              </a:r>
              <a:endParaRPr lang="en-US" sz="1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32218" y="5046496"/>
              <a:ext cx="1052453" cy="2352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61393" rIns="0" bIns="61393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L1-Data</a:t>
              </a:r>
            </a:p>
          </p:txBody>
        </p:sp>
        <p:cxnSp>
          <p:nvCxnSpPr>
            <p:cNvPr id="23" name="Shape 44"/>
            <p:cNvCxnSpPr>
              <a:endCxn id="14" idx="2"/>
            </p:cNvCxnSpPr>
            <p:nvPr/>
          </p:nvCxnSpPr>
          <p:spPr>
            <a:xfrm rot="5400000" flipH="1" flipV="1">
              <a:off x="2730992" y="5482954"/>
              <a:ext cx="402409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003078" y="2675849"/>
              <a:ext cx="1630681" cy="493317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200" b="1" dirty="0" smtClean="0"/>
                <a:t>Communication Queue</a:t>
              </a:r>
              <a:endParaRPr lang="en-US" sz="1200" b="1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294367" y="3255261"/>
              <a:ext cx="1021499" cy="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304685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398516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490412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584243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676139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769970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861866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955697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294367" y="3606079"/>
              <a:ext cx="1021499" cy="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5035802" y="3287886"/>
              <a:ext cx="631472" cy="285568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050" b="1" dirty="0" smtClean="0"/>
                <a:t>tail</a:t>
              </a:r>
              <a:endParaRPr lang="en-US" sz="105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924208" y="3287886"/>
              <a:ext cx="631472" cy="285568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050" b="1" dirty="0" smtClean="0"/>
                <a:t>head</a:t>
              </a:r>
              <a:endParaRPr lang="en-US" sz="1050" b="1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51218" y="5046496"/>
              <a:ext cx="619090" cy="2352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61393" rIns="0" bIns="61393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L1-Inst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hape 41"/>
            <p:cNvCxnSpPr/>
            <p:nvPr/>
          </p:nvCxnSpPr>
          <p:spPr>
            <a:xfrm rot="5400000" flipH="1" flipV="1">
              <a:off x="7888581" y="5481277"/>
              <a:ext cx="400345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17745" y="4860768"/>
              <a:ext cx="1547725" cy="420981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L1-Inst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hape 44"/>
            <p:cNvCxnSpPr/>
            <p:nvPr/>
          </p:nvCxnSpPr>
          <p:spPr>
            <a:xfrm rot="5400000" flipH="1" flipV="1">
              <a:off x="1121422" y="5482245"/>
              <a:ext cx="400990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hape 44"/>
            <p:cNvCxnSpPr/>
            <p:nvPr/>
          </p:nvCxnSpPr>
          <p:spPr>
            <a:xfrm rot="5400000" flipH="1" flipV="1">
              <a:off x="6960914" y="5481600"/>
              <a:ext cx="400990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 flipV="1">
              <a:off x="3798923" y="3857148"/>
              <a:ext cx="3038670" cy="6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936278" y="3857842"/>
              <a:ext cx="2827020" cy="293262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100" b="1" dirty="0" smtClean="0"/>
                <a:t>Resynchronization and hint disabling</a:t>
              </a:r>
              <a:endParaRPr lang="en-US" sz="11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-359137" y="2451564"/>
              <a:ext cx="1356361" cy="339429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r"/>
              <a:r>
                <a:rPr lang="en-US" sz="1400" b="1" dirty="0" smtClean="0"/>
                <a:t>Undead Core</a:t>
              </a:r>
              <a:endParaRPr lang="en-US" sz="1400" b="1" dirty="0"/>
            </a:p>
          </p:txBody>
        </p:sp>
        <p:cxnSp>
          <p:nvCxnSpPr>
            <p:cNvPr id="62" name="Shape 44"/>
            <p:cNvCxnSpPr>
              <a:endCxn id="45" idx="2"/>
            </p:cNvCxnSpPr>
            <p:nvPr/>
          </p:nvCxnSpPr>
          <p:spPr>
            <a:xfrm rot="5400000" flipH="1" flipV="1">
              <a:off x="758701" y="4595937"/>
              <a:ext cx="506122" cy="6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hape 41"/>
            <p:cNvCxnSpPr>
              <a:endCxn id="50" idx="2"/>
            </p:cNvCxnSpPr>
            <p:nvPr/>
          </p:nvCxnSpPr>
          <p:spPr>
            <a:xfrm rot="16200000" flipV="1">
              <a:off x="2613936" y="4598043"/>
              <a:ext cx="511485" cy="122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108468" y="4779721"/>
              <a:ext cx="2352543" cy="339429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Memory Hierarchy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32018" y="4815840"/>
              <a:ext cx="8419626" cy="1270727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73795" y="3302839"/>
              <a:ext cx="1114362" cy="2352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Hint Gathering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6070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FET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97524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DEC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68978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REN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40432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DIS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11886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EXE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83341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MEM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54795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COM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hape 44"/>
            <p:cNvCxnSpPr/>
            <p:nvPr/>
          </p:nvCxnSpPr>
          <p:spPr>
            <a:xfrm rot="5400000" flipH="1" flipV="1">
              <a:off x="3018294" y="3773348"/>
              <a:ext cx="445745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44"/>
            <p:cNvCxnSpPr>
              <a:stCxn id="45" idx="0"/>
              <a:endCxn id="44" idx="1"/>
            </p:cNvCxnSpPr>
            <p:nvPr/>
          </p:nvCxnSpPr>
          <p:spPr>
            <a:xfrm rot="5400000" flipH="1" flipV="1">
              <a:off x="1411110" y="3021153"/>
              <a:ext cx="563372" cy="1361998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2311886" y="2621840"/>
              <a:ext cx="1238180" cy="2352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Cache Fingerprint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016000" y="2745658"/>
              <a:ext cx="1295886" cy="673261"/>
            </a:xfrm>
            <a:custGeom>
              <a:avLst/>
              <a:gdLst>
                <a:gd name="connsiteX0" fmla="*/ 314325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14325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1069611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40288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40288 w 2369711"/>
                <a:gd name="connsiteY0" fmla="*/ 2390775 h 2390775"/>
                <a:gd name="connsiteX1" fmla="*/ 0 w 2369711"/>
                <a:gd name="connsiteY1" fmla="*/ 2390775 h 2390775"/>
                <a:gd name="connsiteX2" fmla="*/ 0 w 2369711"/>
                <a:gd name="connsiteY2" fmla="*/ 0 h 2390775"/>
                <a:gd name="connsiteX3" fmla="*/ 2369711 w 2369711"/>
                <a:gd name="connsiteY3" fmla="*/ 0 h 2390775"/>
                <a:gd name="connsiteX0" fmla="*/ 417877 w 2369711"/>
                <a:gd name="connsiteY0" fmla="*/ 2390775 h 2390775"/>
                <a:gd name="connsiteX1" fmla="*/ 0 w 2369711"/>
                <a:gd name="connsiteY1" fmla="*/ 2390775 h 2390775"/>
                <a:gd name="connsiteX2" fmla="*/ 0 w 2369711"/>
                <a:gd name="connsiteY2" fmla="*/ 0 h 2390775"/>
                <a:gd name="connsiteX3" fmla="*/ 2369711 w 2369711"/>
                <a:gd name="connsiteY3" fmla="*/ 0 h 2390775"/>
                <a:gd name="connsiteX0" fmla="*/ 430000 w 2369711"/>
                <a:gd name="connsiteY0" fmla="*/ 2390775 h 2390775"/>
                <a:gd name="connsiteX1" fmla="*/ 0 w 2369711"/>
                <a:gd name="connsiteY1" fmla="*/ 2390775 h 2390775"/>
                <a:gd name="connsiteX2" fmla="*/ 0 w 2369711"/>
                <a:gd name="connsiteY2" fmla="*/ 0 h 2390775"/>
                <a:gd name="connsiteX3" fmla="*/ 2369711 w 2369711"/>
                <a:gd name="connsiteY3" fmla="*/ 0 h 2390775"/>
                <a:gd name="connsiteX0" fmla="*/ 437275 w 2369711"/>
                <a:gd name="connsiteY0" fmla="*/ 2390775 h 2390775"/>
                <a:gd name="connsiteX1" fmla="*/ 0 w 2369711"/>
                <a:gd name="connsiteY1" fmla="*/ 2390775 h 2390775"/>
                <a:gd name="connsiteX2" fmla="*/ 0 w 2369711"/>
                <a:gd name="connsiteY2" fmla="*/ 0 h 2390775"/>
                <a:gd name="connsiteX3" fmla="*/ 2369711 w 2369711"/>
                <a:gd name="connsiteY3" fmla="*/ 0 h 2390775"/>
                <a:gd name="connsiteX0" fmla="*/ 437275 w 2369711"/>
                <a:gd name="connsiteY0" fmla="*/ 2390775 h 2390775"/>
                <a:gd name="connsiteX1" fmla="*/ 0 w 2369711"/>
                <a:gd name="connsiteY1" fmla="*/ 0 h 2390775"/>
                <a:gd name="connsiteX2" fmla="*/ 2369711 w 2369711"/>
                <a:gd name="connsiteY2" fmla="*/ 0 h 2390775"/>
                <a:gd name="connsiteX0" fmla="*/ 0 w 1932436"/>
                <a:gd name="connsiteY0" fmla="*/ 2390775 h 2390775"/>
                <a:gd name="connsiteX1" fmla="*/ 23236 w 1932436"/>
                <a:gd name="connsiteY1" fmla="*/ 0 h 2390775"/>
                <a:gd name="connsiteX2" fmla="*/ 1932436 w 1932436"/>
                <a:gd name="connsiteY2" fmla="*/ 0 h 2390775"/>
                <a:gd name="connsiteX0" fmla="*/ 0 w 1932436"/>
                <a:gd name="connsiteY0" fmla="*/ 2390775 h 2390775"/>
                <a:gd name="connsiteX1" fmla="*/ 23236 w 1932436"/>
                <a:gd name="connsiteY1" fmla="*/ 0 h 2390775"/>
                <a:gd name="connsiteX2" fmla="*/ 1932436 w 1932436"/>
                <a:gd name="connsiteY2" fmla="*/ 0 h 2390775"/>
                <a:gd name="connsiteX0" fmla="*/ 0 w 1910050"/>
                <a:gd name="connsiteY0" fmla="*/ 2390775 h 2390775"/>
                <a:gd name="connsiteX1" fmla="*/ 850 w 1910050"/>
                <a:gd name="connsiteY1" fmla="*/ 0 h 2390775"/>
                <a:gd name="connsiteX2" fmla="*/ 1910050 w 1910050"/>
                <a:gd name="connsiteY2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050" h="2390775">
                  <a:moveTo>
                    <a:pt x="0" y="2390775"/>
                  </a:moveTo>
                  <a:cubicBezTo>
                    <a:pt x="283" y="1593850"/>
                    <a:pt x="567" y="796925"/>
                    <a:pt x="850" y="0"/>
                  </a:cubicBezTo>
                  <a:lnTo>
                    <a:pt x="1910050" y="0"/>
                  </a:lnTo>
                </a:path>
              </a:pathLst>
            </a:custGeom>
            <a:ln w="19050">
              <a:solidFill>
                <a:schemeClr val="tx1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240522" y="2869476"/>
              <a:ext cx="348238" cy="928635"/>
            </a:xfrm>
            <a:custGeom>
              <a:avLst/>
              <a:gdLst>
                <a:gd name="connsiteX0" fmla="*/ 314325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2895600 w 2895600"/>
                <a:gd name="connsiteY0" fmla="*/ 4645490 h 4645490"/>
                <a:gd name="connsiteX1" fmla="*/ 2581275 w 2895600"/>
                <a:gd name="connsiteY1" fmla="*/ 4645490 h 4645490"/>
                <a:gd name="connsiteX2" fmla="*/ 2581275 w 2895600"/>
                <a:gd name="connsiteY2" fmla="*/ 2254715 h 4645490"/>
                <a:gd name="connsiteX3" fmla="*/ 0 w 2895600"/>
                <a:gd name="connsiteY3" fmla="*/ 0 h 4645490"/>
                <a:gd name="connsiteX0" fmla="*/ 381000 w 2581275"/>
                <a:gd name="connsiteY0" fmla="*/ 2546273 h 4645490"/>
                <a:gd name="connsiteX1" fmla="*/ 2581275 w 2581275"/>
                <a:gd name="connsiteY1" fmla="*/ 4645490 h 4645490"/>
                <a:gd name="connsiteX2" fmla="*/ 2581275 w 2581275"/>
                <a:gd name="connsiteY2" fmla="*/ 2254715 h 4645490"/>
                <a:gd name="connsiteX3" fmla="*/ 0 w 2581275"/>
                <a:gd name="connsiteY3" fmla="*/ 0 h 4645490"/>
                <a:gd name="connsiteX0" fmla="*/ 381000 w 2581275"/>
                <a:gd name="connsiteY0" fmla="*/ 2546273 h 2935017"/>
                <a:gd name="connsiteX1" fmla="*/ 1438275 w 2581275"/>
                <a:gd name="connsiteY1" fmla="*/ 2935017 h 2935017"/>
                <a:gd name="connsiteX2" fmla="*/ 2581275 w 2581275"/>
                <a:gd name="connsiteY2" fmla="*/ 2254715 h 2935017"/>
                <a:gd name="connsiteX3" fmla="*/ 0 w 2581275"/>
                <a:gd name="connsiteY3" fmla="*/ 0 h 2935017"/>
                <a:gd name="connsiteX0" fmla="*/ 0 w 3038475"/>
                <a:gd name="connsiteY0" fmla="*/ 2235278 h 2935017"/>
                <a:gd name="connsiteX1" fmla="*/ 1895475 w 3038475"/>
                <a:gd name="connsiteY1" fmla="*/ 2935017 h 2935017"/>
                <a:gd name="connsiteX2" fmla="*/ 3038475 w 3038475"/>
                <a:gd name="connsiteY2" fmla="*/ 2254715 h 2935017"/>
                <a:gd name="connsiteX3" fmla="*/ 457200 w 3038475"/>
                <a:gd name="connsiteY3" fmla="*/ 0 h 2935017"/>
                <a:gd name="connsiteX0" fmla="*/ 0 w 3038475"/>
                <a:gd name="connsiteY0" fmla="*/ 2235278 h 2254715"/>
                <a:gd name="connsiteX1" fmla="*/ 752475 w 3038475"/>
                <a:gd name="connsiteY1" fmla="*/ 2235278 h 2254715"/>
                <a:gd name="connsiteX2" fmla="*/ 3038475 w 3038475"/>
                <a:gd name="connsiteY2" fmla="*/ 2254715 h 2254715"/>
                <a:gd name="connsiteX3" fmla="*/ 457200 w 3038475"/>
                <a:gd name="connsiteY3" fmla="*/ 0 h 2254715"/>
                <a:gd name="connsiteX0" fmla="*/ 0 w 752475"/>
                <a:gd name="connsiteY0" fmla="*/ 2235278 h 2235278"/>
                <a:gd name="connsiteX1" fmla="*/ 752475 w 752475"/>
                <a:gd name="connsiteY1" fmla="*/ 2235278 h 2235278"/>
                <a:gd name="connsiteX2" fmla="*/ 752475 w 752475"/>
                <a:gd name="connsiteY2" fmla="*/ 310995 h 2235278"/>
                <a:gd name="connsiteX3" fmla="*/ 457200 w 752475"/>
                <a:gd name="connsiteY3" fmla="*/ 0 h 2235278"/>
                <a:gd name="connsiteX0" fmla="*/ 0 w 1362075"/>
                <a:gd name="connsiteY0" fmla="*/ 2235278 h 2235278"/>
                <a:gd name="connsiteX1" fmla="*/ 1362075 w 1362075"/>
                <a:gd name="connsiteY1" fmla="*/ 2235278 h 2235278"/>
                <a:gd name="connsiteX2" fmla="*/ 752475 w 1362075"/>
                <a:gd name="connsiteY2" fmla="*/ 310995 h 2235278"/>
                <a:gd name="connsiteX3" fmla="*/ 457200 w 13620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752475 w 828675"/>
                <a:gd name="connsiteY2" fmla="*/ 310995 h 2235278"/>
                <a:gd name="connsiteX3" fmla="*/ 457200 w 828675"/>
                <a:gd name="connsiteY3" fmla="*/ 0 h 2235278"/>
                <a:gd name="connsiteX0" fmla="*/ 0 w 1285875"/>
                <a:gd name="connsiteY0" fmla="*/ 2235278 h 2235278"/>
                <a:gd name="connsiteX1" fmla="*/ 828675 w 1285875"/>
                <a:gd name="connsiteY1" fmla="*/ 2235278 h 2235278"/>
                <a:gd name="connsiteX2" fmla="*/ 1285875 w 1285875"/>
                <a:gd name="connsiteY2" fmla="*/ 310995 h 2235278"/>
                <a:gd name="connsiteX3" fmla="*/ 457200 w 12858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4572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462963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518672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30091 w 828675"/>
                <a:gd name="connsiteY3" fmla="*/ 0 h 2235278"/>
                <a:gd name="connsiteX0" fmla="*/ 0 w 661547"/>
                <a:gd name="connsiteY0" fmla="*/ 2235278 h 2235278"/>
                <a:gd name="connsiteX1" fmla="*/ 661547 w 661547"/>
                <a:gd name="connsiteY1" fmla="*/ 2235278 h 2235278"/>
                <a:gd name="connsiteX2" fmla="*/ 661547 w 661547"/>
                <a:gd name="connsiteY2" fmla="*/ 310995 h 2235278"/>
                <a:gd name="connsiteX3" fmla="*/ 462963 w 661547"/>
                <a:gd name="connsiteY3" fmla="*/ 0 h 2235278"/>
                <a:gd name="connsiteX0" fmla="*/ 0 w 668511"/>
                <a:gd name="connsiteY0" fmla="*/ 2235278 h 2235278"/>
                <a:gd name="connsiteX1" fmla="*/ 668511 w 668511"/>
                <a:gd name="connsiteY1" fmla="*/ 2235278 h 2235278"/>
                <a:gd name="connsiteX2" fmla="*/ 668511 w 668511"/>
                <a:gd name="connsiteY2" fmla="*/ 310995 h 2235278"/>
                <a:gd name="connsiteX3" fmla="*/ 469927 w 668511"/>
                <a:gd name="connsiteY3" fmla="*/ 0 h 223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511" h="2235278">
                  <a:moveTo>
                    <a:pt x="0" y="2235278"/>
                  </a:moveTo>
                  <a:lnTo>
                    <a:pt x="668511" y="2235278"/>
                  </a:lnTo>
                  <a:lnTo>
                    <a:pt x="668511" y="310995"/>
                  </a:lnTo>
                  <a:lnTo>
                    <a:pt x="469927" y="0"/>
                  </a:lnTo>
                </a:path>
              </a:pathLst>
            </a:custGeom>
            <a:ln w="19050">
              <a:solidFill>
                <a:schemeClr val="tx1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cxnSp>
          <p:nvCxnSpPr>
            <p:cNvPr id="68" name="Straight Arrow Connector 67"/>
            <p:cNvCxnSpPr>
              <a:stCxn id="55" idx="2"/>
              <a:endCxn id="44" idx="0"/>
            </p:cNvCxnSpPr>
            <p:nvPr/>
          </p:nvCxnSpPr>
          <p:spPr>
            <a:xfrm rot="5400000">
              <a:off x="2708104" y="3079967"/>
              <a:ext cx="445745" cy="129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6973816" y="4305765"/>
              <a:ext cx="247636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FE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221452" y="4305765"/>
              <a:ext cx="185727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407180" y="4305765"/>
              <a:ext cx="185727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RE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92907" y="4305765"/>
              <a:ext cx="185727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DI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778634" y="4305765"/>
              <a:ext cx="185727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EX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964361" y="4305765"/>
              <a:ext cx="247636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ME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211997" y="4305765"/>
              <a:ext cx="247636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CO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345270" y="3302839"/>
              <a:ext cx="1176271" cy="2352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Hint Distribution</a:t>
              </a:r>
            </a:p>
          </p:txBody>
        </p:sp>
        <p:cxnSp>
          <p:nvCxnSpPr>
            <p:cNvPr id="115" name="Shape 44"/>
            <p:cNvCxnSpPr>
              <a:endCxn id="107" idx="2"/>
            </p:cNvCxnSpPr>
            <p:nvPr/>
          </p:nvCxnSpPr>
          <p:spPr>
            <a:xfrm rot="5400000" flipH="1" flipV="1">
              <a:off x="6849676" y="4788333"/>
              <a:ext cx="495272" cy="64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hape 41"/>
            <p:cNvCxnSpPr/>
            <p:nvPr/>
          </p:nvCxnSpPr>
          <p:spPr>
            <a:xfrm rot="5400000" flipH="1" flipV="1">
              <a:off x="7828806" y="4800392"/>
              <a:ext cx="520036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hape 41"/>
            <p:cNvCxnSpPr>
              <a:stCxn id="107" idx="0"/>
              <a:endCxn id="121" idx="2"/>
            </p:cNvCxnSpPr>
            <p:nvPr/>
          </p:nvCxnSpPr>
          <p:spPr>
            <a:xfrm rot="5400000" flipH="1" flipV="1">
              <a:off x="7317411" y="3689771"/>
              <a:ext cx="396218" cy="83577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hape 41"/>
            <p:cNvCxnSpPr/>
            <p:nvPr/>
          </p:nvCxnSpPr>
          <p:spPr>
            <a:xfrm rot="5400000" flipH="1" flipV="1">
              <a:off x="6629447" y="4208259"/>
              <a:ext cx="1125973" cy="553314"/>
            </a:xfrm>
            <a:prstGeom prst="bentConnector3">
              <a:avLst>
                <a:gd name="adj1" fmla="val 89747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7345270" y="3674293"/>
              <a:ext cx="1176271" cy="2352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Hint Disabling</a:t>
              </a: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rot="5400000" flipH="1" flipV="1">
              <a:off x="7398301" y="3611739"/>
              <a:ext cx="123818" cy="129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 flipH="1" flipV="1">
              <a:off x="7864998" y="3611739"/>
              <a:ext cx="123818" cy="129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5400000" flipH="1" flipV="1">
              <a:off x="8269786" y="3611739"/>
              <a:ext cx="123818" cy="129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129"/>
            <p:cNvSpPr/>
            <p:nvPr/>
          </p:nvSpPr>
          <p:spPr>
            <a:xfrm>
              <a:off x="8088179" y="3921929"/>
              <a:ext cx="433363" cy="975067"/>
            </a:xfrm>
            <a:custGeom>
              <a:avLst/>
              <a:gdLst>
                <a:gd name="connsiteX0" fmla="*/ 314325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2895600 w 2895600"/>
                <a:gd name="connsiteY0" fmla="*/ 4645490 h 4645490"/>
                <a:gd name="connsiteX1" fmla="*/ 2581275 w 2895600"/>
                <a:gd name="connsiteY1" fmla="*/ 4645490 h 4645490"/>
                <a:gd name="connsiteX2" fmla="*/ 2581275 w 2895600"/>
                <a:gd name="connsiteY2" fmla="*/ 2254715 h 4645490"/>
                <a:gd name="connsiteX3" fmla="*/ 0 w 2895600"/>
                <a:gd name="connsiteY3" fmla="*/ 0 h 4645490"/>
                <a:gd name="connsiteX0" fmla="*/ 381000 w 2581275"/>
                <a:gd name="connsiteY0" fmla="*/ 2546273 h 4645490"/>
                <a:gd name="connsiteX1" fmla="*/ 2581275 w 2581275"/>
                <a:gd name="connsiteY1" fmla="*/ 4645490 h 4645490"/>
                <a:gd name="connsiteX2" fmla="*/ 2581275 w 2581275"/>
                <a:gd name="connsiteY2" fmla="*/ 2254715 h 4645490"/>
                <a:gd name="connsiteX3" fmla="*/ 0 w 2581275"/>
                <a:gd name="connsiteY3" fmla="*/ 0 h 4645490"/>
                <a:gd name="connsiteX0" fmla="*/ 381000 w 2581275"/>
                <a:gd name="connsiteY0" fmla="*/ 2546273 h 2935017"/>
                <a:gd name="connsiteX1" fmla="*/ 1438275 w 2581275"/>
                <a:gd name="connsiteY1" fmla="*/ 2935017 h 2935017"/>
                <a:gd name="connsiteX2" fmla="*/ 2581275 w 2581275"/>
                <a:gd name="connsiteY2" fmla="*/ 2254715 h 2935017"/>
                <a:gd name="connsiteX3" fmla="*/ 0 w 2581275"/>
                <a:gd name="connsiteY3" fmla="*/ 0 h 2935017"/>
                <a:gd name="connsiteX0" fmla="*/ 0 w 3038475"/>
                <a:gd name="connsiteY0" fmla="*/ 2235278 h 2935017"/>
                <a:gd name="connsiteX1" fmla="*/ 1895475 w 3038475"/>
                <a:gd name="connsiteY1" fmla="*/ 2935017 h 2935017"/>
                <a:gd name="connsiteX2" fmla="*/ 3038475 w 3038475"/>
                <a:gd name="connsiteY2" fmla="*/ 2254715 h 2935017"/>
                <a:gd name="connsiteX3" fmla="*/ 457200 w 3038475"/>
                <a:gd name="connsiteY3" fmla="*/ 0 h 2935017"/>
                <a:gd name="connsiteX0" fmla="*/ 0 w 3038475"/>
                <a:gd name="connsiteY0" fmla="*/ 2235278 h 2254715"/>
                <a:gd name="connsiteX1" fmla="*/ 752475 w 3038475"/>
                <a:gd name="connsiteY1" fmla="*/ 2235278 h 2254715"/>
                <a:gd name="connsiteX2" fmla="*/ 3038475 w 3038475"/>
                <a:gd name="connsiteY2" fmla="*/ 2254715 h 2254715"/>
                <a:gd name="connsiteX3" fmla="*/ 457200 w 3038475"/>
                <a:gd name="connsiteY3" fmla="*/ 0 h 2254715"/>
                <a:gd name="connsiteX0" fmla="*/ 0 w 752475"/>
                <a:gd name="connsiteY0" fmla="*/ 2235278 h 2235278"/>
                <a:gd name="connsiteX1" fmla="*/ 752475 w 752475"/>
                <a:gd name="connsiteY1" fmla="*/ 2235278 h 2235278"/>
                <a:gd name="connsiteX2" fmla="*/ 752475 w 752475"/>
                <a:gd name="connsiteY2" fmla="*/ 310995 h 2235278"/>
                <a:gd name="connsiteX3" fmla="*/ 457200 w 752475"/>
                <a:gd name="connsiteY3" fmla="*/ 0 h 2235278"/>
                <a:gd name="connsiteX0" fmla="*/ 0 w 1362075"/>
                <a:gd name="connsiteY0" fmla="*/ 2235278 h 2235278"/>
                <a:gd name="connsiteX1" fmla="*/ 1362075 w 1362075"/>
                <a:gd name="connsiteY1" fmla="*/ 2235278 h 2235278"/>
                <a:gd name="connsiteX2" fmla="*/ 752475 w 1362075"/>
                <a:gd name="connsiteY2" fmla="*/ 310995 h 2235278"/>
                <a:gd name="connsiteX3" fmla="*/ 457200 w 13620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752475 w 828675"/>
                <a:gd name="connsiteY2" fmla="*/ 310995 h 2235278"/>
                <a:gd name="connsiteX3" fmla="*/ 457200 w 828675"/>
                <a:gd name="connsiteY3" fmla="*/ 0 h 2235278"/>
                <a:gd name="connsiteX0" fmla="*/ 0 w 1285875"/>
                <a:gd name="connsiteY0" fmla="*/ 2235278 h 2235278"/>
                <a:gd name="connsiteX1" fmla="*/ 828675 w 1285875"/>
                <a:gd name="connsiteY1" fmla="*/ 2235278 h 2235278"/>
                <a:gd name="connsiteX2" fmla="*/ 1285875 w 1285875"/>
                <a:gd name="connsiteY2" fmla="*/ 310995 h 2235278"/>
                <a:gd name="connsiteX3" fmla="*/ 457200 w 12858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4572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1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449037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1 w 828675"/>
                <a:gd name="connsiteY3" fmla="*/ 0 h 223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2235278">
                  <a:moveTo>
                    <a:pt x="0" y="2235278"/>
                  </a:moveTo>
                  <a:lnTo>
                    <a:pt x="828675" y="2235278"/>
                  </a:lnTo>
                  <a:lnTo>
                    <a:pt x="828675" y="310995"/>
                  </a:lnTo>
                  <a:lnTo>
                    <a:pt x="685801" y="0"/>
                  </a:lnTo>
                </a:path>
              </a:pathLst>
            </a:custGeom>
            <a:ln w="19050">
              <a:solidFill>
                <a:schemeClr val="tx1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31" name="Shape 44"/>
            <p:cNvCxnSpPr/>
            <p:nvPr/>
          </p:nvCxnSpPr>
          <p:spPr>
            <a:xfrm rot="5400000" flipH="1" flipV="1">
              <a:off x="8143897" y="4113847"/>
              <a:ext cx="383836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6973815" y="4305765"/>
              <a:ext cx="247636" cy="23525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FE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flipV="1">
              <a:off x="6509499" y="3420466"/>
              <a:ext cx="835772" cy="619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/>
          <p:cNvGrpSpPr/>
          <p:nvPr/>
        </p:nvGrpSpPr>
        <p:grpSpPr>
          <a:xfrm>
            <a:off x="3586857" y="2422525"/>
            <a:ext cx="3382702" cy="2679700"/>
            <a:chOff x="3594361" y="2432050"/>
            <a:chExt cx="3382702" cy="2679700"/>
          </a:xfrm>
        </p:grpSpPr>
        <p:sp>
          <p:nvSpPr>
            <p:cNvPr id="153" name="Freeform 152"/>
            <p:cNvSpPr/>
            <p:nvPr/>
          </p:nvSpPr>
          <p:spPr bwMode="auto">
            <a:xfrm>
              <a:off x="6221095" y="2647633"/>
              <a:ext cx="755968" cy="2365057"/>
            </a:xfrm>
            <a:custGeom>
              <a:avLst/>
              <a:gdLst>
                <a:gd name="connsiteX0" fmla="*/ 1085850 w 1095375"/>
                <a:gd name="connsiteY0" fmla="*/ 1200150 h 1433512"/>
                <a:gd name="connsiteX1" fmla="*/ 0 w 1095375"/>
                <a:gd name="connsiteY1" fmla="*/ 0 h 1433512"/>
                <a:gd name="connsiteX2" fmla="*/ 23812 w 1095375"/>
                <a:gd name="connsiteY2" fmla="*/ 1252537 h 1433512"/>
                <a:gd name="connsiteX3" fmla="*/ 1095375 w 1095375"/>
                <a:gd name="connsiteY3" fmla="*/ 1433512 h 1433512"/>
                <a:gd name="connsiteX0" fmla="*/ 1392238 w 1401763"/>
                <a:gd name="connsiteY0" fmla="*/ 1200150 h 1716087"/>
                <a:gd name="connsiteX1" fmla="*/ 306388 w 1401763"/>
                <a:gd name="connsiteY1" fmla="*/ 0 h 1716087"/>
                <a:gd name="connsiteX2" fmla="*/ 0 w 1401763"/>
                <a:gd name="connsiteY2" fmla="*/ 1716087 h 1716087"/>
                <a:gd name="connsiteX3" fmla="*/ 1401763 w 1401763"/>
                <a:gd name="connsiteY3" fmla="*/ 1433512 h 1716087"/>
                <a:gd name="connsiteX0" fmla="*/ 1392238 w 1401763"/>
                <a:gd name="connsiteY0" fmla="*/ 1606550 h 2122487"/>
                <a:gd name="connsiteX1" fmla="*/ 20638 w 1401763"/>
                <a:gd name="connsiteY1" fmla="*/ 0 h 2122487"/>
                <a:gd name="connsiteX2" fmla="*/ 0 w 1401763"/>
                <a:gd name="connsiteY2" fmla="*/ 2122487 h 2122487"/>
                <a:gd name="connsiteX3" fmla="*/ 1401763 w 1401763"/>
                <a:gd name="connsiteY3" fmla="*/ 1839912 h 2122487"/>
                <a:gd name="connsiteX0" fmla="*/ 2501900 w 2511425"/>
                <a:gd name="connsiteY0" fmla="*/ 2076450 h 2592387"/>
                <a:gd name="connsiteX1" fmla="*/ 0 w 2511425"/>
                <a:gd name="connsiteY1" fmla="*/ 0 h 2592387"/>
                <a:gd name="connsiteX2" fmla="*/ 1109662 w 2511425"/>
                <a:gd name="connsiteY2" fmla="*/ 2592387 h 2592387"/>
                <a:gd name="connsiteX3" fmla="*/ 2511425 w 2511425"/>
                <a:gd name="connsiteY3" fmla="*/ 2309812 h 2592387"/>
                <a:gd name="connsiteX0" fmla="*/ 2501900 w 2511425"/>
                <a:gd name="connsiteY0" fmla="*/ 2076450 h 3055937"/>
                <a:gd name="connsiteX1" fmla="*/ 0 w 2511425"/>
                <a:gd name="connsiteY1" fmla="*/ 0 h 3055937"/>
                <a:gd name="connsiteX2" fmla="*/ 68262 w 2511425"/>
                <a:gd name="connsiteY2" fmla="*/ 3055937 h 3055937"/>
                <a:gd name="connsiteX3" fmla="*/ 2511425 w 2511425"/>
                <a:gd name="connsiteY3" fmla="*/ 2309812 h 3055937"/>
                <a:gd name="connsiteX0" fmla="*/ 2460625 w 2470150"/>
                <a:gd name="connsiteY0" fmla="*/ 2076450 h 3055937"/>
                <a:gd name="connsiteX1" fmla="*/ 0 w 2470150"/>
                <a:gd name="connsiteY1" fmla="*/ 0 h 3055937"/>
                <a:gd name="connsiteX2" fmla="*/ 26987 w 2470150"/>
                <a:gd name="connsiteY2" fmla="*/ 3055937 h 3055937"/>
                <a:gd name="connsiteX3" fmla="*/ 2470150 w 2470150"/>
                <a:gd name="connsiteY3" fmla="*/ 2309812 h 3055937"/>
                <a:gd name="connsiteX0" fmla="*/ 2471738 w 2481263"/>
                <a:gd name="connsiteY0" fmla="*/ 2076450 h 3062287"/>
                <a:gd name="connsiteX1" fmla="*/ 11113 w 2481263"/>
                <a:gd name="connsiteY1" fmla="*/ 0 h 3062287"/>
                <a:gd name="connsiteX2" fmla="*/ 0 w 2481263"/>
                <a:gd name="connsiteY2" fmla="*/ 3062287 h 3062287"/>
                <a:gd name="connsiteX3" fmla="*/ 2481263 w 2481263"/>
                <a:gd name="connsiteY3" fmla="*/ 2309812 h 3062287"/>
                <a:gd name="connsiteX0" fmla="*/ 2471738 w 2481263"/>
                <a:gd name="connsiteY0" fmla="*/ 1497330 h 2483167"/>
                <a:gd name="connsiteX1" fmla="*/ 1199833 w 2481263"/>
                <a:gd name="connsiteY1" fmla="*/ 0 h 2483167"/>
                <a:gd name="connsiteX2" fmla="*/ 0 w 2481263"/>
                <a:gd name="connsiteY2" fmla="*/ 2483167 h 2483167"/>
                <a:gd name="connsiteX3" fmla="*/ 2481263 w 2481263"/>
                <a:gd name="connsiteY3" fmla="*/ 1730692 h 2483167"/>
                <a:gd name="connsiteX0" fmla="*/ 2083118 w 2092643"/>
                <a:gd name="connsiteY0" fmla="*/ 1497330 h 2422207"/>
                <a:gd name="connsiteX1" fmla="*/ 811213 w 2092643"/>
                <a:gd name="connsiteY1" fmla="*/ 0 h 2422207"/>
                <a:gd name="connsiteX2" fmla="*/ 0 w 2092643"/>
                <a:gd name="connsiteY2" fmla="*/ 2422207 h 2422207"/>
                <a:gd name="connsiteX3" fmla="*/ 2092643 w 2092643"/>
                <a:gd name="connsiteY3" fmla="*/ 1730692 h 2422207"/>
                <a:gd name="connsiteX0" fmla="*/ 2083118 w 2092643"/>
                <a:gd name="connsiteY0" fmla="*/ 1497330 h 2422207"/>
                <a:gd name="connsiteX1" fmla="*/ 811213 w 2092643"/>
                <a:gd name="connsiteY1" fmla="*/ 0 h 2422207"/>
                <a:gd name="connsiteX2" fmla="*/ 0 w 2092643"/>
                <a:gd name="connsiteY2" fmla="*/ 2422207 h 2422207"/>
                <a:gd name="connsiteX3" fmla="*/ 2092643 w 2092643"/>
                <a:gd name="connsiteY3" fmla="*/ 1730692 h 2422207"/>
                <a:gd name="connsiteX0" fmla="*/ 1968818 w 2092643"/>
                <a:gd name="connsiteY0" fmla="*/ 1497330 h 2422207"/>
                <a:gd name="connsiteX1" fmla="*/ 811213 w 2092643"/>
                <a:gd name="connsiteY1" fmla="*/ 0 h 2422207"/>
                <a:gd name="connsiteX2" fmla="*/ 0 w 2092643"/>
                <a:gd name="connsiteY2" fmla="*/ 2422207 h 2422207"/>
                <a:gd name="connsiteX3" fmla="*/ 2092643 w 2092643"/>
                <a:gd name="connsiteY3" fmla="*/ 1730692 h 2422207"/>
                <a:gd name="connsiteX0" fmla="*/ 1968818 w 2092643"/>
                <a:gd name="connsiteY0" fmla="*/ 1497330 h 2422207"/>
                <a:gd name="connsiteX1" fmla="*/ 811213 w 2092643"/>
                <a:gd name="connsiteY1" fmla="*/ 0 h 2422207"/>
                <a:gd name="connsiteX2" fmla="*/ 0 w 2092643"/>
                <a:gd name="connsiteY2" fmla="*/ 2422207 h 2422207"/>
                <a:gd name="connsiteX3" fmla="*/ 1964055 w 2092643"/>
                <a:gd name="connsiteY3" fmla="*/ 1735455 h 2422207"/>
                <a:gd name="connsiteX4" fmla="*/ 2092643 w 2092643"/>
                <a:gd name="connsiteY4" fmla="*/ 1730692 h 2422207"/>
                <a:gd name="connsiteX0" fmla="*/ 1968818 w 1968818"/>
                <a:gd name="connsiteY0" fmla="*/ 1497330 h 2422207"/>
                <a:gd name="connsiteX1" fmla="*/ 811213 w 1968818"/>
                <a:gd name="connsiteY1" fmla="*/ 0 h 2422207"/>
                <a:gd name="connsiteX2" fmla="*/ 0 w 1968818"/>
                <a:gd name="connsiteY2" fmla="*/ 2422207 h 2422207"/>
                <a:gd name="connsiteX3" fmla="*/ 1964055 w 1968818"/>
                <a:gd name="connsiteY3" fmla="*/ 1735455 h 2422207"/>
                <a:gd name="connsiteX0" fmla="*/ 1968818 w 1968818"/>
                <a:gd name="connsiteY0" fmla="*/ 1897380 h 2822257"/>
                <a:gd name="connsiteX1" fmla="*/ 893763 w 1968818"/>
                <a:gd name="connsiteY1" fmla="*/ 0 h 2822257"/>
                <a:gd name="connsiteX2" fmla="*/ 0 w 1968818"/>
                <a:gd name="connsiteY2" fmla="*/ 2822257 h 2822257"/>
                <a:gd name="connsiteX3" fmla="*/ 1964055 w 1968818"/>
                <a:gd name="connsiteY3" fmla="*/ 2135505 h 2822257"/>
                <a:gd name="connsiteX0" fmla="*/ 1225868 w 1225868"/>
                <a:gd name="connsiteY0" fmla="*/ 1897380 h 2936557"/>
                <a:gd name="connsiteX1" fmla="*/ 150813 w 1225868"/>
                <a:gd name="connsiteY1" fmla="*/ 0 h 2936557"/>
                <a:gd name="connsiteX2" fmla="*/ 0 w 1225868"/>
                <a:gd name="connsiteY2" fmla="*/ 2936557 h 2936557"/>
                <a:gd name="connsiteX3" fmla="*/ 1221105 w 1225868"/>
                <a:gd name="connsiteY3" fmla="*/ 2135505 h 2936557"/>
                <a:gd name="connsiteX0" fmla="*/ 1237509 w 1237509"/>
                <a:gd name="connsiteY0" fmla="*/ 1954530 h 2993707"/>
                <a:gd name="connsiteX1" fmla="*/ 3704 w 1237509"/>
                <a:gd name="connsiteY1" fmla="*/ 0 h 2993707"/>
                <a:gd name="connsiteX2" fmla="*/ 11641 w 1237509"/>
                <a:gd name="connsiteY2" fmla="*/ 2993707 h 2993707"/>
                <a:gd name="connsiteX3" fmla="*/ 1232746 w 1237509"/>
                <a:gd name="connsiteY3" fmla="*/ 2192655 h 2993707"/>
                <a:gd name="connsiteX0" fmla="*/ 1233805 w 1233805"/>
                <a:gd name="connsiteY0" fmla="*/ 1954530 h 2993707"/>
                <a:gd name="connsiteX1" fmla="*/ 0 w 1233805"/>
                <a:gd name="connsiteY1" fmla="*/ 0 h 2993707"/>
                <a:gd name="connsiteX2" fmla="*/ 7937 w 1233805"/>
                <a:gd name="connsiteY2" fmla="*/ 2993707 h 2993707"/>
                <a:gd name="connsiteX3" fmla="*/ 1229042 w 1233805"/>
                <a:gd name="connsiteY3" fmla="*/ 2192655 h 2993707"/>
                <a:gd name="connsiteX0" fmla="*/ 1233805 w 1233805"/>
                <a:gd name="connsiteY0" fmla="*/ 1954530 h 2873057"/>
                <a:gd name="connsiteX1" fmla="*/ 0 w 1233805"/>
                <a:gd name="connsiteY1" fmla="*/ 0 h 2873057"/>
                <a:gd name="connsiteX2" fmla="*/ 211137 w 1233805"/>
                <a:gd name="connsiteY2" fmla="*/ 2873057 h 2873057"/>
                <a:gd name="connsiteX3" fmla="*/ 1229042 w 1233805"/>
                <a:gd name="connsiteY3" fmla="*/ 2192655 h 2873057"/>
                <a:gd name="connsiteX0" fmla="*/ 1025314 w 1025314"/>
                <a:gd name="connsiteY0" fmla="*/ 1808480 h 2727007"/>
                <a:gd name="connsiteX1" fmla="*/ 39159 w 1025314"/>
                <a:gd name="connsiteY1" fmla="*/ 0 h 2727007"/>
                <a:gd name="connsiteX2" fmla="*/ 2646 w 1025314"/>
                <a:gd name="connsiteY2" fmla="*/ 2727007 h 2727007"/>
                <a:gd name="connsiteX3" fmla="*/ 1020551 w 1025314"/>
                <a:gd name="connsiteY3" fmla="*/ 2046605 h 2727007"/>
                <a:gd name="connsiteX0" fmla="*/ 1022668 w 1022668"/>
                <a:gd name="connsiteY0" fmla="*/ 1808480 h 2727007"/>
                <a:gd name="connsiteX1" fmla="*/ 36513 w 1022668"/>
                <a:gd name="connsiteY1" fmla="*/ 0 h 2727007"/>
                <a:gd name="connsiteX2" fmla="*/ 0 w 1022668"/>
                <a:gd name="connsiteY2" fmla="*/ 2727007 h 2727007"/>
                <a:gd name="connsiteX3" fmla="*/ 1017905 w 1022668"/>
                <a:gd name="connsiteY3" fmla="*/ 2046605 h 2727007"/>
                <a:gd name="connsiteX0" fmla="*/ 1087755 w 1087755"/>
                <a:gd name="connsiteY0" fmla="*/ 1821180 h 2739707"/>
                <a:gd name="connsiteX1" fmla="*/ 0 w 1087755"/>
                <a:gd name="connsiteY1" fmla="*/ 0 h 2739707"/>
                <a:gd name="connsiteX2" fmla="*/ 65087 w 1087755"/>
                <a:gd name="connsiteY2" fmla="*/ 2739707 h 2739707"/>
                <a:gd name="connsiteX3" fmla="*/ 1082992 w 1087755"/>
                <a:gd name="connsiteY3" fmla="*/ 2059305 h 2739707"/>
                <a:gd name="connsiteX0" fmla="*/ 1087755 w 1087755"/>
                <a:gd name="connsiteY0" fmla="*/ 1821180 h 2536507"/>
                <a:gd name="connsiteX1" fmla="*/ 0 w 1087755"/>
                <a:gd name="connsiteY1" fmla="*/ 0 h 2536507"/>
                <a:gd name="connsiteX2" fmla="*/ 46037 w 1087755"/>
                <a:gd name="connsiteY2" fmla="*/ 2536507 h 2536507"/>
                <a:gd name="connsiteX3" fmla="*/ 1082992 w 1087755"/>
                <a:gd name="connsiteY3" fmla="*/ 2059305 h 2536507"/>
                <a:gd name="connsiteX0" fmla="*/ 1041718 w 1041718"/>
                <a:gd name="connsiteY0" fmla="*/ 1719580 h 2434907"/>
                <a:gd name="connsiteX1" fmla="*/ 93663 w 1041718"/>
                <a:gd name="connsiteY1" fmla="*/ 0 h 2434907"/>
                <a:gd name="connsiteX2" fmla="*/ 0 w 1041718"/>
                <a:gd name="connsiteY2" fmla="*/ 2434907 h 2434907"/>
                <a:gd name="connsiteX3" fmla="*/ 1036955 w 1041718"/>
                <a:gd name="connsiteY3" fmla="*/ 1957705 h 2434907"/>
                <a:gd name="connsiteX0" fmla="*/ 965518 w 965518"/>
                <a:gd name="connsiteY0" fmla="*/ 1719580 h 2371407"/>
                <a:gd name="connsiteX1" fmla="*/ 17463 w 965518"/>
                <a:gd name="connsiteY1" fmla="*/ 0 h 2371407"/>
                <a:gd name="connsiteX2" fmla="*/ 0 w 965518"/>
                <a:gd name="connsiteY2" fmla="*/ 2371407 h 2371407"/>
                <a:gd name="connsiteX3" fmla="*/ 960755 w 965518"/>
                <a:gd name="connsiteY3" fmla="*/ 1957705 h 2371407"/>
                <a:gd name="connsiteX0" fmla="*/ 1122733 w 1122733"/>
                <a:gd name="connsiteY0" fmla="*/ 1719580 h 2697691"/>
                <a:gd name="connsiteX1" fmla="*/ 174678 w 1122733"/>
                <a:gd name="connsiteY1" fmla="*/ 0 h 2697691"/>
                <a:gd name="connsiteX2" fmla="*/ 157215 w 1122733"/>
                <a:gd name="connsiteY2" fmla="*/ 2371407 h 2697691"/>
                <a:gd name="connsiteX3" fmla="*/ 1117970 w 1122733"/>
                <a:gd name="connsiteY3" fmla="*/ 1957705 h 2697691"/>
                <a:gd name="connsiteX0" fmla="*/ 965518 w 965518"/>
                <a:gd name="connsiteY0" fmla="*/ 1719580 h 2697691"/>
                <a:gd name="connsiteX1" fmla="*/ 17463 w 965518"/>
                <a:gd name="connsiteY1" fmla="*/ 0 h 2697691"/>
                <a:gd name="connsiteX2" fmla="*/ 0 w 965518"/>
                <a:gd name="connsiteY2" fmla="*/ 2371407 h 2697691"/>
                <a:gd name="connsiteX3" fmla="*/ 960755 w 965518"/>
                <a:gd name="connsiteY3" fmla="*/ 1957705 h 2697691"/>
                <a:gd name="connsiteX0" fmla="*/ 965518 w 965518"/>
                <a:gd name="connsiteY0" fmla="*/ 1719580 h 2371407"/>
                <a:gd name="connsiteX1" fmla="*/ 17463 w 965518"/>
                <a:gd name="connsiteY1" fmla="*/ 0 h 2371407"/>
                <a:gd name="connsiteX2" fmla="*/ 0 w 965518"/>
                <a:gd name="connsiteY2" fmla="*/ 2371407 h 2371407"/>
                <a:gd name="connsiteX3" fmla="*/ 960755 w 965518"/>
                <a:gd name="connsiteY3" fmla="*/ 1957705 h 2371407"/>
                <a:gd name="connsiteX0" fmla="*/ 965518 w 965518"/>
                <a:gd name="connsiteY0" fmla="*/ 1662430 h 2314257"/>
                <a:gd name="connsiteX1" fmla="*/ 296863 w 965518"/>
                <a:gd name="connsiteY1" fmla="*/ 0 h 2314257"/>
                <a:gd name="connsiteX2" fmla="*/ 0 w 965518"/>
                <a:gd name="connsiteY2" fmla="*/ 2314257 h 2314257"/>
                <a:gd name="connsiteX3" fmla="*/ 960755 w 965518"/>
                <a:gd name="connsiteY3" fmla="*/ 1900555 h 2314257"/>
                <a:gd name="connsiteX0" fmla="*/ 755968 w 755968"/>
                <a:gd name="connsiteY0" fmla="*/ 1662430 h 2365057"/>
                <a:gd name="connsiteX1" fmla="*/ 87313 w 755968"/>
                <a:gd name="connsiteY1" fmla="*/ 0 h 2365057"/>
                <a:gd name="connsiteX2" fmla="*/ 0 w 755968"/>
                <a:gd name="connsiteY2" fmla="*/ 2365057 h 2365057"/>
                <a:gd name="connsiteX3" fmla="*/ 751205 w 755968"/>
                <a:gd name="connsiteY3" fmla="*/ 1900555 h 2365057"/>
                <a:gd name="connsiteX0" fmla="*/ 866617 w 866617"/>
                <a:gd name="connsiteY0" fmla="*/ 1662430 h 2365057"/>
                <a:gd name="connsiteX1" fmla="*/ 197962 w 866617"/>
                <a:gd name="connsiteY1" fmla="*/ 0 h 2365057"/>
                <a:gd name="connsiteX2" fmla="*/ 110649 w 866617"/>
                <a:gd name="connsiteY2" fmla="*/ 2365057 h 2365057"/>
                <a:gd name="connsiteX3" fmla="*/ 861854 w 866617"/>
                <a:gd name="connsiteY3" fmla="*/ 1900555 h 2365057"/>
                <a:gd name="connsiteX0" fmla="*/ 755968 w 755968"/>
                <a:gd name="connsiteY0" fmla="*/ 1662430 h 2365057"/>
                <a:gd name="connsiteX1" fmla="*/ 87313 w 755968"/>
                <a:gd name="connsiteY1" fmla="*/ 0 h 2365057"/>
                <a:gd name="connsiteX2" fmla="*/ 0 w 755968"/>
                <a:gd name="connsiteY2" fmla="*/ 2365057 h 2365057"/>
                <a:gd name="connsiteX3" fmla="*/ 751205 w 755968"/>
                <a:gd name="connsiteY3" fmla="*/ 1900555 h 236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968" h="2365057">
                  <a:moveTo>
                    <a:pt x="755968" y="1662430"/>
                  </a:moveTo>
                  <a:lnTo>
                    <a:pt x="87313" y="0"/>
                  </a:lnTo>
                  <a:lnTo>
                    <a:pt x="0" y="2365057"/>
                  </a:lnTo>
                  <a:lnTo>
                    <a:pt x="751205" y="1900555"/>
                  </a:lnTo>
                </a:path>
              </a:pathLst>
            </a:custGeom>
            <a:solidFill>
              <a:schemeClr val="tx1">
                <a:alpha val="75000"/>
              </a:schemeClr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3594361" y="2432050"/>
              <a:ext cx="2795163" cy="2679700"/>
              <a:chOff x="3594361" y="2432050"/>
              <a:chExt cx="2795163" cy="2679700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3594361" y="2432050"/>
                <a:ext cx="2795163" cy="2679700"/>
                <a:chOff x="3327661" y="2432050"/>
                <a:chExt cx="2795163" cy="2679700"/>
              </a:xfrm>
            </p:grpSpPr>
            <p:sp>
              <p:nvSpPr>
                <p:cNvPr id="136" name="Rounded Rectangle 135"/>
                <p:cNvSpPr/>
                <p:nvPr/>
              </p:nvSpPr>
              <p:spPr bwMode="auto">
                <a:xfrm>
                  <a:off x="3327661" y="2432050"/>
                  <a:ext cx="2795163" cy="2679700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 bwMode="auto">
                <a:xfrm>
                  <a:off x="3476191" y="2432199"/>
                  <a:ext cx="2498103" cy="338554"/>
                </a:xfrm>
                <a:prstGeom prst="rect">
                  <a:avLst/>
                </a:prstGeom>
                <a:noFill/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 dirty="0" smtClean="0"/>
                    <a:t>Tournament Predictor</a:t>
                  </a:r>
                  <a:endParaRPr lang="en-US" sz="1600" b="1" dirty="0"/>
                </a:p>
              </p:txBody>
            </p:sp>
          </p:grpSp>
          <p:grpSp>
            <p:nvGrpSpPr>
              <p:cNvPr id="234" name="Group 233"/>
              <p:cNvGrpSpPr/>
              <p:nvPr/>
            </p:nvGrpSpPr>
            <p:grpSpPr>
              <a:xfrm>
                <a:off x="3597505" y="2752805"/>
                <a:ext cx="1422397" cy="1031795"/>
                <a:chOff x="3330805" y="2752805"/>
                <a:chExt cx="1422397" cy="1031795"/>
              </a:xfrm>
            </p:grpSpPr>
            <p:sp>
              <p:nvSpPr>
                <p:cNvPr id="231" name="Rounded Rectangle 218"/>
                <p:cNvSpPr/>
                <p:nvPr/>
              </p:nvSpPr>
              <p:spPr bwMode="auto">
                <a:xfrm>
                  <a:off x="3530600" y="2984500"/>
                  <a:ext cx="984250" cy="800100"/>
                </a:xfrm>
                <a:prstGeom prst="roundRect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30000" dirty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25" name="Group 224"/>
                <p:cNvGrpSpPr/>
                <p:nvPr/>
              </p:nvGrpSpPr>
              <p:grpSpPr>
                <a:xfrm>
                  <a:off x="3330805" y="2752805"/>
                  <a:ext cx="1422397" cy="983342"/>
                  <a:chOff x="-3352799" y="2740890"/>
                  <a:chExt cx="1422397" cy="983342"/>
                </a:xfrm>
              </p:grpSpPr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-3044372" y="2944090"/>
                    <a:ext cx="805542" cy="780142"/>
                    <a:chOff x="-2891808" y="2944090"/>
                    <a:chExt cx="805542" cy="780142"/>
                  </a:xfrm>
                </p:grpSpPr>
                <p:cxnSp>
                  <p:nvCxnSpPr>
                    <p:cNvPr id="210" name="Straight Connector 209"/>
                    <p:cNvCxnSpPr/>
                    <p:nvPr/>
                  </p:nvCxnSpPr>
                  <p:spPr bwMode="auto">
                    <a:xfrm rot="5400000">
                      <a:off x="-3232100" y="3368632"/>
                      <a:ext cx="681378" cy="794"/>
                    </a:xfrm>
                    <a:prstGeom prst="line">
                      <a:avLst/>
                    </a:prstGeom>
                    <a:solidFill>
                      <a:srgbClr val="99CC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 bwMode="auto">
                    <a:xfrm rot="5400000">
                      <a:off x="-2477357" y="3383146"/>
                      <a:ext cx="681378" cy="794"/>
                    </a:xfrm>
                    <a:prstGeom prst="line">
                      <a:avLst/>
                    </a:prstGeom>
                    <a:solidFill>
                      <a:srgbClr val="99CC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 bwMode="auto">
                    <a:xfrm rot="5400000">
                      <a:off x="-2854728" y="3368632"/>
                      <a:ext cx="681378" cy="794"/>
                    </a:xfrm>
                    <a:prstGeom prst="line">
                      <a:avLst/>
                    </a:prstGeom>
                    <a:solidFill>
                      <a:srgbClr val="99CC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 bwMode="auto">
                    <a:xfrm flipV="1">
                      <a:off x="-2886366" y="3198090"/>
                      <a:ext cx="742950" cy="1"/>
                    </a:xfrm>
                    <a:prstGeom prst="line">
                      <a:avLst/>
                    </a:prstGeom>
                    <a:solidFill>
                      <a:srgbClr val="99CC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4" name="Straight Connector 213"/>
                    <p:cNvCxnSpPr/>
                    <p:nvPr/>
                  </p:nvCxnSpPr>
                  <p:spPr bwMode="auto">
                    <a:xfrm flipV="1">
                      <a:off x="-2886366" y="3360015"/>
                      <a:ext cx="742950" cy="1"/>
                    </a:xfrm>
                    <a:prstGeom prst="line">
                      <a:avLst/>
                    </a:prstGeom>
                    <a:solidFill>
                      <a:srgbClr val="99CC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15" name="Straight Connector 214"/>
                    <p:cNvCxnSpPr/>
                    <p:nvPr/>
                  </p:nvCxnSpPr>
                  <p:spPr bwMode="auto">
                    <a:xfrm flipV="1">
                      <a:off x="-2886366" y="3521940"/>
                      <a:ext cx="742950" cy="1"/>
                    </a:xfrm>
                    <a:prstGeom prst="line">
                      <a:avLst/>
                    </a:prstGeom>
                    <a:solidFill>
                      <a:srgbClr val="99CCFF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216" name="TextBox 215"/>
                    <p:cNvSpPr txBox="1"/>
                    <p:nvPr/>
                  </p:nvSpPr>
                  <p:spPr>
                    <a:xfrm>
                      <a:off x="-2873666" y="2944090"/>
                      <a:ext cx="393700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/>
                        <a:t>PC</a:t>
                      </a:r>
                      <a:endParaRPr lang="en-US" sz="900" b="1" baseline="30000" dirty="0"/>
                    </a:p>
                  </p:txBody>
                </p:sp>
                <p:sp>
                  <p:nvSpPr>
                    <p:cNvPr id="217" name="TextBox 216"/>
                    <p:cNvSpPr txBox="1"/>
                    <p:nvPr/>
                  </p:nvSpPr>
                  <p:spPr>
                    <a:xfrm>
                      <a:off x="-2518066" y="2944090"/>
                      <a:ext cx="431800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/>
                        <a:t>NPC</a:t>
                      </a:r>
                      <a:endParaRPr lang="en-US" sz="900" b="1" dirty="0"/>
                    </a:p>
                  </p:txBody>
                </p:sp>
              </p:grp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-3352799" y="2740890"/>
                    <a:ext cx="1422397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b="1" i="1" dirty="0" smtClean="0"/>
                      <a:t>Original AC Predictor</a:t>
                    </a:r>
                    <a:endParaRPr lang="en-US" sz="900" b="1" i="1" dirty="0"/>
                  </a:p>
                </p:txBody>
              </p:sp>
            </p:grpSp>
          </p:grpSp>
          <p:grpSp>
            <p:nvGrpSpPr>
              <p:cNvPr id="235" name="Group 234"/>
              <p:cNvGrpSpPr/>
              <p:nvPr/>
            </p:nvGrpSpPr>
            <p:grpSpPr>
              <a:xfrm>
                <a:off x="3822700" y="3961946"/>
                <a:ext cx="984250" cy="1029154"/>
                <a:chOff x="3556000" y="3961946"/>
                <a:chExt cx="984250" cy="1029154"/>
              </a:xfrm>
            </p:grpSpPr>
            <p:sp>
              <p:nvSpPr>
                <p:cNvPr id="232" name="Rounded Rectangle 218"/>
                <p:cNvSpPr/>
                <p:nvPr/>
              </p:nvSpPr>
              <p:spPr bwMode="auto">
                <a:xfrm>
                  <a:off x="3556000" y="4178300"/>
                  <a:ext cx="984250" cy="812800"/>
                </a:xfrm>
                <a:prstGeom prst="roundRect">
                  <a:avLst/>
                </a:prstGeom>
                <a:solidFill>
                  <a:srgbClr val="0070C0">
                    <a:alpha val="50000"/>
                  </a:srgb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30000" dirty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grpSp>
              <p:nvGrpSpPr>
                <p:cNvPr id="224" name="Group 223"/>
                <p:cNvGrpSpPr/>
                <p:nvPr/>
              </p:nvGrpSpPr>
              <p:grpSpPr>
                <a:xfrm>
                  <a:off x="3572681" y="3961946"/>
                  <a:ext cx="938645" cy="983342"/>
                  <a:chOff x="-3083788" y="3886198"/>
                  <a:chExt cx="938645" cy="983342"/>
                </a:xfrm>
              </p:grpSpPr>
              <p:grpSp>
                <p:nvGrpSpPr>
                  <p:cNvPr id="222" name="Group 221"/>
                  <p:cNvGrpSpPr/>
                  <p:nvPr/>
                </p:nvGrpSpPr>
                <p:grpSpPr>
                  <a:xfrm>
                    <a:off x="-3002144" y="4089398"/>
                    <a:ext cx="804180" cy="780142"/>
                    <a:chOff x="-3002144" y="4089398"/>
                    <a:chExt cx="804180" cy="780142"/>
                  </a:xfrm>
                </p:grpSpPr>
                <p:grpSp>
                  <p:nvGrpSpPr>
                    <p:cNvPr id="221" name="Group 220"/>
                    <p:cNvGrpSpPr/>
                    <p:nvPr/>
                  </p:nvGrpSpPr>
                  <p:grpSpPr>
                    <a:xfrm>
                      <a:off x="-3002144" y="4173648"/>
                      <a:ext cx="755537" cy="695892"/>
                      <a:chOff x="-3002144" y="4173648"/>
                      <a:chExt cx="755537" cy="695892"/>
                    </a:xfrm>
                  </p:grpSpPr>
                  <p:cxnSp>
                    <p:nvCxnSpPr>
                      <p:cNvPr id="190" name="Straight Connector 189"/>
                      <p:cNvCxnSpPr/>
                      <p:nvPr/>
                    </p:nvCxnSpPr>
                    <p:spPr bwMode="auto">
                      <a:xfrm rot="5400000">
                        <a:off x="-3342436" y="4513940"/>
                        <a:ext cx="681378" cy="794"/>
                      </a:xfrm>
                      <a:prstGeom prst="line">
                        <a:avLst/>
                      </a:prstGeom>
                      <a:solidFill>
                        <a:srgbClr val="99CCFF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91" name="Straight Connector 190"/>
                      <p:cNvCxnSpPr/>
                      <p:nvPr/>
                    </p:nvCxnSpPr>
                    <p:spPr bwMode="auto">
                      <a:xfrm rot="5400000">
                        <a:off x="-2587693" y="4528454"/>
                        <a:ext cx="681378" cy="794"/>
                      </a:xfrm>
                      <a:prstGeom prst="line">
                        <a:avLst/>
                      </a:prstGeom>
                      <a:solidFill>
                        <a:srgbClr val="99CCFF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92" name="Straight Connector 191"/>
                      <p:cNvCxnSpPr/>
                      <p:nvPr/>
                    </p:nvCxnSpPr>
                    <p:spPr bwMode="auto">
                      <a:xfrm rot="5400000">
                        <a:off x="-2965064" y="4513940"/>
                        <a:ext cx="681378" cy="794"/>
                      </a:xfrm>
                      <a:prstGeom prst="line">
                        <a:avLst/>
                      </a:prstGeom>
                      <a:solidFill>
                        <a:srgbClr val="99CCFF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94" name="Straight Connector 193"/>
                      <p:cNvCxnSpPr/>
                      <p:nvPr/>
                    </p:nvCxnSpPr>
                    <p:spPr bwMode="auto">
                      <a:xfrm flipV="1">
                        <a:off x="-2998063" y="4343398"/>
                        <a:ext cx="742950" cy="1"/>
                      </a:xfrm>
                      <a:prstGeom prst="line">
                        <a:avLst/>
                      </a:prstGeom>
                      <a:solidFill>
                        <a:srgbClr val="99CCFF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95" name="Straight Connector 194"/>
                      <p:cNvCxnSpPr/>
                      <p:nvPr/>
                    </p:nvCxnSpPr>
                    <p:spPr bwMode="auto">
                      <a:xfrm flipV="1">
                        <a:off x="-2998063" y="4505323"/>
                        <a:ext cx="742950" cy="1"/>
                      </a:xfrm>
                      <a:prstGeom prst="line">
                        <a:avLst/>
                      </a:prstGeom>
                      <a:solidFill>
                        <a:srgbClr val="99CCFF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96" name="Straight Connector 195"/>
                      <p:cNvCxnSpPr/>
                      <p:nvPr/>
                    </p:nvCxnSpPr>
                    <p:spPr bwMode="auto">
                      <a:xfrm flipV="1">
                        <a:off x="-2998063" y="4667248"/>
                        <a:ext cx="742950" cy="1"/>
                      </a:xfrm>
                      <a:prstGeom prst="line">
                        <a:avLst/>
                      </a:prstGeom>
                      <a:solidFill>
                        <a:srgbClr val="99CCFF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97" name="TextBox 196"/>
                    <p:cNvSpPr txBox="1"/>
                    <p:nvPr/>
                  </p:nvSpPr>
                  <p:spPr>
                    <a:xfrm>
                      <a:off x="-2994888" y="4089398"/>
                      <a:ext cx="393700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/>
                        <a:t>PC</a:t>
                      </a:r>
                      <a:endParaRPr lang="en-US" sz="900" b="1" baseline="30000" dirty="0"/>
                    </a:p>
                  </p:txBody>
                </p:sp>
                <p:sp>
                  <p:nvSpPr>
                    <p:cNvPr id="198" name="TextBox 197"/>
                    <p:cNvSpPr txBox="1"/>
                    <p:nvPr/>
                  </p:nvSpPr>
                  <p:spPr>
                    <a:xfrm>
                      <a:off x="-2639289" y="4089398"/>
                      <a:ext cx="441325" cy="2308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/>
                        <a:t>NPC</a:t>
                      </a:r>
                      <a:endParaRPr lang="en-US" sz="900" b="1" dirty="0"/>
                    </a:p>
                  </p:txBody>
                </p:sp>
              </p:grpSp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-3083788" y="3886198"/>
                    <a:ext cx="938645" cy="230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900" b="1" i="1" dirty="0" smtClean="0"/>
                      <a:t>NM Predictor</a:t>
                    </a:r>
                    <a:endParaRPr lang="en-US" sz="900" b="1" i="1" dirty="0"/>
                  </a:p>
                </p:txBody>
              </p:sp>
            </p:grpSp>
          </p:grpSp>
          <p:sp>
            <p:nvSpPr>
              <p:cNvPr id="158" name="Right Brace 101"/>
              <p:cNvSpPr>
                <a:spLocks/>
              </p:cNvSpPr>
              <p:nvPr/>
            </p:nvSpPr>
            <p:spPr bwMode="auto">
              <a:xfrm>
                <a:off x="4864100" y="3384550"/>
                <a:ext cx="539494" cy="1238250"/>
              </a:xfrm>
              <a:prstGeom prst="rightBrace">
                <a:avLst>
                  <a:gd name="adj1" fmla="val 8336"/>
                  <a:gd name="adj2" fmla="val 50000"/>
                </a:avLst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9" name="TextBox 158"/>
              <p:cNvSpPr txBox="1"/>
              <p:nvPr/>
            </p:nvSpPr>
            <p:spPr bwMode="auto">
              <a:xfrm>
                <a:off x="5400818" y="3781909"/>
                <a:ext cx="951430" cy="4616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/>
                  <a:t>Branch</a:t>
                </a:r>
              </a:p>
              <a:p>
                <a:pPr algn="ctr">
                  <a:defRPr/>
                </a:pPr>
                <a:r>
                  <a:rPr lang="en-US" sz="1200" b="1" dirty="0" smtClean="0"/>
                  <a:t>Prediction</a:t>
                </a:r>
                <a:endParaRPr lang="en-US" sz="1200" b="1" dirty="0"/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3917952" y="4568824"/>
            <a:ext cx="751320" cy="165101"/>
            <a:chOff x="693882" y="1418936"/>
            <a:chExt cx="766762" cy="152400"/>
          </a:xfrm>
        </p:grpSpPr>
        <p:sp>
          <p:nvSpPr>
            <p:cNvPr id="219" name="Rounded Rectangle 218"/>
            <p:cNvSpPr/>
            <p:nvPr/>
          </p:nvSpPr>
          <p:spPr bwMode="auto">
            <a:xfrm>
              <a:off x="693882" y="1418936"/>
              <a:ext cx="381000" cy="15240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PC</a:t>
              </a:r>
              <a:endParaRPr kumimoji="0" lang="en-US" sz="1800" b="1" i="0" u="none" strike="noStrike" cap="none" normalizeH="0" baseline="3000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20" name="Rounded Rectangle 219"/>
            <p:cNvSpPr/>
            <p:nvPr/>
          </p:nvSpPr>
          <p:spPr bwMode="auto">
            <a:xfrm>
              <a:off x="1079644" y="1418936"/>
              <a:ext cx="381000" cy="15240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NPC</a:t>
              </a:r>
            </a:p>
          </p:txBody>
        </p:sp>
      </p:grpSp>
      <p:sp>
        <p:nvSpPr>
          <p:cNvPr id="242" name="Rectangle 241"/>
          <p:cNvSpPr/>
          <p:nvPr/>
        </p:nvSpPr>
        <p:spPr>
          <a:xfrm>
            <a:off x="6970958" y="4303859"/>
            <a:ext cx="247636" cy="2352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9" name="Line Callout 1 (Accent Bar) 118"/>
          <p:cNvSpPr/>
          <p:nvPr/>
        </p:nvSpPr>
        <p:spPr bwMode="auto">
          <a:xfrm>
            <a:off x="5007329" y="4719344"/>
            <a:ext cx="1103116" cy="177922"/>
          </a:xfrm>
          <a:prstGeom prst="accentCallout1">
            <a:avLst>
              <a:gd name="adj1" fmla="val 54773"/>
              <a:gd name="adj2" fmla="val -6998"/>
              <a:gd name="adj3" fmla="val -25920"/>
              <a:gd name="adj4" fmla="val -258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Undead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update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86430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Coarse-grained Branch Prediction Disabling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14</a:t>
            </a:fld>
            <a:endParaRPr lang="en-US" dirty="0" smtClean="0"/>
          </a:p>
        </p:txBody>
      </p:sp>
      <p:grpSp>
        <p:nvGrpSpPr>
          <p:cNvPr id="2" name="Group 240"/>
          <p:cNvGrpSpPr/>
          <p:nvPr/>
        </p:nvGrpSpPr>
        <p:grpSpPr>
          <a:xfrm>
            <a:off x="149329" y="1943098"/>
            <a:ext cx="8811053" cy="4143469"/>
            <a:chOff x="149329" y="1943098"/>
            <a:chExt cx="8811053" cy="4143469"/>
          </a:xfrm>
        </p:grpSpPr>
        <p:sp>
          <p:nvSpPr>
            <p:cNvPr id="9" name="Rounded Rectangle 8"/>
            <p:cNvSpPr/>
            <p:nvPr/>
          </p:nvSpPr>
          <p:spPr>
            <a:xfrm>
              <a:off x="5117766" y="3114934"/>
              <a:ext cx="1392953" cy="619090"/>
            </a:xfrm>
            <a:prstGeom prst="roundRect">
              <a:avLst/>
            </a:prstGeom>
            <a:solidFill>
              <a:srgbClr val="92D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marL="228600" indent="-2286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22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5836" y="2062481"/>
              <a:ext cx="3343087" cy="3281178"/>
            </a:xfrm>
            <a:prstGeom prst="rect">
              <a:avLst/>
            </a:prstGeom>
            <a:solidFill>
              <a:srgbClr val="E9EFF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89309" y="3176843"/>
              <a:ext cx="1857270" cy="216681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745" y="2124390"/>
              <a:ext cx="3219269" cy="2352543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endCxn id="9" idx="1"/>
            </p:cNvCxnSpPr>
            <p:nvPr/>
          </p:nvCxnSpPr>
          <p:spPr>
            <a:xfrm>
              <a:off x="3502025" y="3422650"/>
              <a:ext cx="1615741" cy="182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127379" y="4860768"/>
              <a:ext cx="1609634" cy="420981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L1-Data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5836" y="5682095"/>
              <a:ext cx="8171990" cy="2806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Shared L2 cache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6470" y="5402439"/>
              <a:ext cx="1114362" cy="277873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000" b="1" dirty="0" smtClean="0"/>
                <a:t>Read-Only</a:t>
              </a:r>
              <a:endParaRPr lang="en-US" sz="1000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1218" y="3238752"/>
              <a:ext cx="1733452" cy="1423907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marL="228600" indent="-2286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endParaRPr lang="en-US" sz="2200" b="1" dirty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7826737" y="3849837"/>
              <a:ext cx="1927862" cy="339429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r>
                <a:rPr lang="en-US" sz="1400" b="1" dirty="0" smtClean="0"/>
                <a:t>Animator Core</a:t>
              </a:r>
              <a:endParaRPr lang="en-US" sz="14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32218" y="5046496"/>
              <a:ext cx="1052453" cy="2352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61393" rIns="0" bIns="61393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L1-Data</a:t>
              </a:r>
            </a:p>
          </p:txBody>
        </p:sp>
        <p:cxnSp>
          <p:nvCxnSpPr>
            <p:cNvPr id="23" name="Shape 44"/>
            <p:cNvCxnSpPr>
              <a:endCxn id="14" idx="2"/>
            </p:cNvCxnSpPr>
            <p:nvPr/>
          </p:nvCxnSpPr>
          <p:spPr>
            <a:xfrm rot="5400000" flipH="1" flipV="1">
              <a:off x="2730992" y="5482954"/>
              <a:ext cx="402409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003078" y="2675849"/>
              <a:ext cx="1630681" cy="493317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200" b="1" dirty="0" smtClean="0"/>
                <a:t>Communication Queue</a:t>
              </a:r>
              <a:endParaRPr lang="en-US" sz="1200" b="1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294367" y="3255261"/>
              <a:ext cx="1021499" cy="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304685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398516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490412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584243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676139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769970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861866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955697" y="3430434"/>
              <a:ext cx="350818" cy="19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294367" y="3606079"/>
              <a:ext cx="1021499" cy="14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6200000">
              <a:off x="5035802" y="3287886"/>
              <a:ext cx="631472" cy="285568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050" b="1" dirty="0" smtClean="0"/>
                <a:t>tail</a:t>
              </a:r>
              <a:endParaRPr lang="en-US" sz="105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924208" y="3287886"/>
              <a:ext cx="631472" cy="285568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050" b="1" dirty="0" smtClean="0"/>
                <a:t>head</a:t>
              </a:r>
              <a:endParaRPr lang="en-US" sz="1050" b="1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51218" y="5046496"/>
              <a:ext cx="619090" cy="2352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61393" rIns="0" bIns="61393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L1-Inst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hape 41"/>
            <p:cNvCxnSpPr/>
            <p:nvPr/>
          </p:nvCxnSpPr>
          <p:spPr>
            <a:xfrm rot="5400000" flipH="1" flipV="1">
              <a:off x="7888581" y="5481277"/>
              <a:ext cx="400345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17745" y="4860768"/>
              <a:ext cx="1547725" cy="420981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L1-Inst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0" name="Shape 44"/>
            <p:cNvCxnSpPr/>
            <p:nvPr/>
          </p:nvCxnSpPr>
          <p:spPr>
            <a:xfrm rot="5400000" flipH="1" flipV="1">
              <a:off x="1121422" y="5482245"/>
              <a:ext cx="400990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hape 44"/>
            <p:cNvCxnSpPr/>
            <p:nvPr/>
          </p:nvCxnSpPr>
          <p:spPr>
            <a:xfrm rot="5400000" flipH="1" flipV="1">
              <a:off x="6960914" y="5481600"/>
              <a:ext cx="400990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 flipV="1">
              <a:off x="3798923" y="3857148"/>
              <a:ext cx="3038670" cy="69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936278" y="3857842"/>
              <a:ext cx="2827020" cy="293262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100" b="1" dirty="0" smtClean="0"/>
                <a:t>Resynchronization and hint disabling</a:t>
              </a:r>
              <a:endParaRPr lang="en-US" sz="11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-359137" y="2451564"/>
              <a:ext cx="1356361" cy="339429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r"/>
              <a:r>
                <a:rPr lang="en-US" sz="1400" b="1" dirty="0" smtClean="0"/>
                <a:t>Undead Core</a:t>
              </a:r>
              <a:endParaRPr lang="en-US" sz="1400" b="1" dirty="0"/>
            </a:p>
          </p:txBody>
        </p:sp>
        <p:cxnSp>
          <p:nvCxnSpPr>
            <p:cNvPr id="62" name="Shape 44"/>
            <p:cNvCxnSpPr>
              <a:endCxn id="45" idx="2"/>
            </p:cNvCxnSpPr>
            <p:nvPr/>
          </p:nvCxnSpPr>
          <p:spPr>
            <a:xfrm rot="5400000" flipH="1" flipV="1">
              <a:off x="758701" y="4595937"/>
              <a:ext cx="506122" cy="6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hape 41"/>
            <p:cNvCxnSpPr>
              <a:endCxn id="50" idx="2"/>
            </p:cNvCxnSpPr>
            <p:nvPr/>
          </p:nvCxnSpPr>
          <p:spPr>
            <a:xfrm rot="16200000" flipV="1">
              <a:off x="2613936" y="4598043"/>
              <a:ext cx="511485" cy="122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4108468" y="4779721"/>
              <a:ext cx="2352543" cy="339429"/>
            </a:xfrm>
            <a:prstGeom prst="rect">
              <a:avLst/>
            </a:prstGeom>
            <a:noFill/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Memory Hierarchy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32018" y="4815840"/>
              <a:ext cx="8419626" cy="1270727"/>
            </a:xfrm>
            <a:prstGeom prst="roundRect">
              <a:avLst/>
            </a:prstGeom>
            <a:noFill/>
            <a:ln>
              <a:solidFill>
                <a:srgbClr val="C0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2786" tIns="61393" rIns="122786" bIns="61393"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73795" y="3302839"/>
              <a:ext cx="1114362" cy="2352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Hint Gathering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6070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FET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97524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DEC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68978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REN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40432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DIS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311886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EXE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83341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MEM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54795" y="3983838"/>
              <a:ext cx="371454" cy="3590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COM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hape 44"/>
            <p:cNvCxnSpPr/>
            <p:nvPr/>
          </p:nvCxnSpPr>
          <p:spPr>
            <a:xfrm rot="5400000" flipH="1" flipV="1">
              <a:off x="3018294" y="3773348"/>
              <a:ext cx="445745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hape 44"/>
            <p:cNvCxnSpPr>
              <a:stCxn id="45" idx="0"/>
              <a:endCxn id="44" idx="1"/>
            </p:cNvCxnSpPr>
            <p:nvPr/>
          </p:nvCxnSpPr>
          <p:spPr>
            <a:xfrm rot="5400000" flipH="1" flipV="1">
              <a:off x="1411110" y="3021153"/>
              <a:ext cx="563372" cy="1361998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2311886" y="2621840"/>
              <a:ext cx="1238180" cy="2352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Cache Fingerprint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016000" y="2745658"/>
              <a:ext cx="1295886" cy="673261"/>
            </a:xfrm>
            <a:custGeom>
              <a:avLst/>
              <a:gdLst>
                <a:gd name="connsiteX0" fmla="*/ 314325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14325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1069611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89854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40288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340288 w 2369711"/>
                <a:gd name="connsiteY0" fmla="*/ 2390775 h 2390775"/>
                <a:gd name="connsiteX1" fmla="*/ 0 w 2369711"/>
                <a:gd name="connsiteY1" fmla="*/ 2390775 h 2390775"/>
                <a:gd name="connsiteX2" fmla="*/ 0 w 2369711"/>
                <a:gd name="connsiteY2" fmla="*/ 0 h 2390775"/>
                <a:gd name="connsiteX3" fmla="*/ 2369711 w 2369711"/>
                <a:gd name="connsiteY3" fmla="*/ 0 h 2390775"/>
                <a:gd name="connsiteX0" fmla="*/ 417877 w 2369711"/>
                <a:gd name="connsiteY0" fmla="*/ 2390775 h 2390775"/>
                <a:gd name="connsiteX1" fmla="*/ 0 w 2369711"/>
                <a:gd name="connsiteY1" fmla="*/ 2390775 h 2390775"/>
                <a:gd name="connsiteX2" fmla="*/ 0 w 2369711"/>
                <a:gd name="connsiteY2" fmla="*/ 0 h 2390775"/>
                <a:gd name="connsiteX3" fmla="*/ 2369711 w 2369711"/>
                <a:gd name="connsiteY3" fmla="*/ 0 h 2390775"/>
                <a:gd name="connsiteX0" fmla="*/ 430000 w 2369711"/>
                <a:gd name="connsiteY0" fmla="*/ 2390775 h 2390775"/>
                <a:gd name="connsiteX1" fmla="*/ 0 w 2369711"/>
                <a:gd name="connsiteY1" fmla="*/ 2390775 h 2390775"/>
                <a:gd name="connsiteX2" fmla="*/ 0 w 2369711"/>
                <a:gd name="connsiteY2" fmla="*/ 0 h 2390775"/>
                <a:gd name="connsiteX3" fmla="*/ 2369711 w 2369711"/>
                <a:gd name="connsiteY3" fmla="*/ 0 h 2390775"/>
                <a:gd name="connsiteX0" fmla="*/ 437275 w 2369711"/>
                <a:gd name="connsiteY0" fmla="*/ 2390775 h 2390775"/>
                <a:gd name="connsiteX1" fmla="*/ 0 w 2369711"/>
                <a:gd name="connsiteY1" fmla="*/ 2390775 h 2390775"/>
                <a:gd name="connsiteX2" fmla="*/ 0 w 2369711"/>
                <a:gd name="connsiteY2" fmla="*/ 0 h 2390775"/>
                <a:gd name="connsiteX3" fmla="*/ 2369711 w 2369711"/>
                <a:gd name="connsiteY3" fmla="*/ 0 h 2390775"/>
                <a:gd name="connsiteX0" fmla="*/ 437275 w 2369711"/>
                <a:gd name="connsiteY0" fmla="*/ 2390775 h 2390775"/>
                <a:gd name="connsiteX1" fmla="*/ 0 w 2369711"/>
                <a:gd name="connsiteY1" fmla="*/ 0 h 2390775"/>
                <a:gd name="connsiteX2" fmla="*/ 2369711 w 2369711"/>
                <a:gd name="connsiteY2" fmla="*/ 0 h 2390775"/>
                <a:gd name="connsiteX0" fmla="*/ 0 w 1932436"/>
                <a:gd name="connsiteY0" fmla="*/ 2390775 h 2390775"/>
                <a:gd name="connsiteX1" fmla="*/ 23236 w 1932436"/>
                <a:gd name="connsiteY1" fmla="*/ 0 h 2390775"/>
                <a:gd name="connsiteX2" fmla="*/ 1932436 w 1932436"/>
                <a:gd name="connsiteY2" fmla="*/ 0 h 2390775"/>
                <a:gd name="connsiteX0" fmla="*/ 0 w 1932436"/>
                <a:gd name="connsiteY0" fmla="*/ 2390775 h 2390775"/>
                <a:gd name="connsiteX1" fmla="*/ 23236 w 1932436"/>
                <a:gd name="connsiteY1" fmla="*/ 0 h 2390775"/>
                <a:gd name="connsiteX2" fmla="*/ 1932436 w 1932436"/>
                <a:gd name="connsiteY2" fmla="*/ 0 h 2390775"/>
                <a:gd name="connsiteX0" fmla="*/ 0 w 1910050"/>
                <a:gd name="connsiteY0" fmla="*/ 2390775 h 2390775"/>
                <a:gd name="connsiteX1" fmla="*/ 850 w 1910050"/>
                <a:gd name="connsiteY1" fmla="*/ 0 h 2390775"/>
                <a:gd name="connsiteX2" fmla="*/ 1910050 w 1910050"/>
                <a:gd name="connsiteY2" fmla="*/ 0 h 239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050" h="2390775">
                  <a:moveTo>
                    <a:pt x="0" y="2390775"/>
                  </a:moveTo>
                  <a:cubicBezTo>
                    <a:pt x="283" y="1593850"/>
                    <a:pt x="567" y="796925"/>
                    <a:pt x="850" y="0"/>
                  </a:cubicBezTo>
                  <a:lnTo>
                    <a:pt x="1910050" y="0"/>
                  </a:lnTo>
                </a:path>
              </a:pathLst>
            </a:custGeom>
            <a:ln w="19050">
              <a:solidFill>
                <a:schemeClr val="tx1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240522" y="2869476"/>
              <a:ext cx="348238" cy="928635"/>
            </a:xfrm>
            <a:custGeom>
              <a:avLst/>
              <a:gdLst>
                <a:gd name="connsiteX0" fmla="*/ 314325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2895600 w 2895600"/>
                <a:gd name="connsiteY0" fmla="*/ 4645490 h 4645490"/>
                <a:gd name="connsiteX1" fmla="*/ 2581275 w 2895600"/>
                <a:gd name="connsiteY1" fmla="*/ 4645490 h 4645490"/>
                <a:gd name="connsiteX2" fmla="*/ 2581275 w 2895600"/>
                <a:gd name="connsiteY2" fmla="*/ 2254715 h 4645490"/>
                <a:gd name="connsiteX3" fmla="*/ 0 w 2895600"/>
                <a:gd name="connsiteY3" fmla="*/ 0 h 4645490"/>
                <a:gd name="connsiteX0" fmla="*/ 381000 w 2581275"/>
                <a:gd name="connsiteY0" fmla="*/ 2546273 h 4645490"/>
                <a:gd name="connsiteX1" fmla="*/ 2581275 w 2581275"/>
                <a:gd name="connsiteY1" fmla="*/ 4645490 h 4645490"/>
                <a:gd name="connsiteX2" fmla="*/ 2581275 w 2581275"/>
                <a:gd name="connsiteY2" fmla="*/ 2254715 h 4645490"/>
                <a:gd name="connsiteX3" fmla="*/ 0 w 2581275"/>
                <a:gd name="connsiteY3" fmla="*/ 0 h 4645490"/>
                <a:gd name="connsiteX0" fmla="*/ 381000 w 2581275"/>
                <a:gd name="connsiteY0" fmla="*/ 2546273 h 2935017"/>
                <a:gd name="connsiteX1" fmla="*/ 1438275 w 2581275"/>
                <a:gd name="connsiteY1" fmla="*/ 2935017 h 2935017"/>
                <a:gd name="connsiteX2" fmla="*/ 2581275 w 2581275"/>
                <a:gd name="connsiteY2" fmla="*/ 2254715 h 2935017"/>
                <a:gd name="connsiteX3" fmla="*/ 0 w 2581275"/>
                <a:gd name="connsiteY3" fmla="*/ 0 h 2935017"/>
                <a:gd name="connsiteX0" fmla="*/ 0 w 3038475"/>
                <a:gd name="connsiteY0" fmla="*/ 2235278 h 2935017"/>
                <a:gd name="connsiteX1" fmla="*/ 1895475 w 3038475"/>
                <a:gd name="connsiteY1" fmla="*/ 2935017 h 2935017"/>
                <a:gd name="connsiteX2" fmla="*/ 3038475 w 3038475"/>
                <a:gd name="connsiteY2" fmla="*/ 2254715 h 2935017"/>
                <a:gd name="connsiteX3" fmla="*/ 457200 w 3038475"/>
                <a:gd name="connsiteY3" fmla="*/ 0 h 2935017"/>
                <a:gd name="connsiteX0" fmla="*/ 0 w 3038475"/>
                <a:gd name="connsiteY0" fmla="*/ 2235278 h 2254715"/>
                <a:gd name="connsiteX1" fmla="*/ 752475 w 3038475"/>
                <a:gd name="connsiteY1" fmla="*/ 2235278 h 2254715"/>
                <a:gd name="connsiteX2" fmla="*/ 3038475 w 3038475"/>
                <a:gd name="connsiteY2" fmla="*/ 2254715 h 2254715"/>
                <a:gd name="connsiteX3" fmla="*/ 457200 w 3038475"/>
                <a:gd name="connsiteY3" fmla="*/ 0 h 2254715"/>
                <a:gd name="connsiteX0" fmla="*/ 0 w 752475"/>
                <a:gd name="connsiteY0" fmla="*/ 2235278 h 2235278"/>
                <a:gd name="connsiteX1" fmla="*/ 752475 w 752475"/>
                <a:gd name="connsiteY1" fmla="*/ 2235278 h 2235278"/>
                <a:gd name="connsiteX2" fmla="*/ 752475 w 752475"/>
                <a:gd name="connsiteY2" fmla="*/ 310995 h 2235278"/>
                <a:gd name="connsiteX3" fmla="*/ 457200 w 752475"/>
                <a:gd name="connsiteY3" fmla="*/ 0 h 2235278"/>
                <a:gd name="connsiteX0" fmla="*/ 0 w 1362075"/>
                <a:gd name="connsiteY0" fmla="*/ 2235278 h 2235278"/>
                <a:gd name="connsiteX1" fmla="*/ 1362075 w 1362075"/>
                <a:gd name="connsiteY1" fmla="*/ 2235278 h 2235278"/>
                <a:gd name="connsiteX2" fmla="*/ 752475 w 1362075"/>
                <a:gd name="connsiteY2" fmla="*/ 310995 h 2235278"/>
                <a:gd name="connsiteX3" fmla="*/ 457200 w 13620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752475 w 828675"/>
                <a:gd name="connsiteY2" fmla="*/ 310995 h 2235278"/>
                <a:gd name="connsiteX3" fmla="*/ 457200 w 828675"/>
                <a:gd name="connsiteY3" fmla="*/ 0 h 2235278"/>
                <a:gd name="connsiteX0" fmla="*/ 0 w 1285875"/>
                <a:gd name="connsiteY0" fmla="*/ 2235278 h 2235278"/>
                <a:gd name="connsiteX1" fmla="*/ 828675 w 1285875"/>
                <a:gd name="connsiteY1" fmla="*/ 2235278 h 2235278"/>
                <a:gd name="connsiteX2" fmla="*/ 1285875 w 1285875"/>
                <a:gd name="connsiteY2" fmla="*/ 310995 h 2235278"/>
                <a:gd name="connsiteX3" fmla="*/ 457200 w 12858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4572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462963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518672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30091 w 828675"/>
                <a:gd name="connsiteY3" fmla="*/ 0 h 2235278"/>
                <a:gd name="connsiteX0" fmla="*/ 0 w 661547"/>
                <a:gd name="connsiteY0" fmla="*/ 2235278 h 2235278"/>
                <a:gd name="connsiteX1" fmla="*/ 661547 w 661547"/>
                <a:gd name="connsiteY1" fmla="*/ 2235278 h 2235278"/>
                <a:gd name="connsiteX2" fmla="*/ 661547 w 661547"/>
                <a:gd name="connsiteY2" fmla="*/ 310995 h 2235278"/>
                <a:gd name="connsiteX3" fmla="*/ 462963 w 661547"/>
                <a:gd name="connsiteY3" fmla="*/ 0 h 2235278"/>
                <a:gd name="connsiteX0" fmla="*/ 0 w 668511"/>
                <a:gd name="connsiteY0" fmla="*/ 2235278 h 2235278"/>
                <a:gd name="connsiteX1" fmla="*/ 668511 w 668511"/>
                <a:gd name="connsiteY1" fmla="*/ 2235278 h 2235278"/>
                <a:gd name="connsiteX2" fmla="*/ 668511 w 668511"/>
                <a:gd name="connsiteY2" fmla="*/ 310995 h 2235278"/>
                <a:gd name="connsiteX3" fmla="*/ 469927 w 668511"/>
                <a:gd name="connsiteY3" fmla="*/ 0 h 223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511" h="2235278">
                  <a:moveTo>
                    <a:pt x="0" y="2235278"/>
                  </a:moveTo>
                  <a:lnTo>
                    <a:pt x="668511" y="2235278"/>
                  </a:lnTo>
                  <a:lnTo>
                    <a:pt x="668511" y="310995"/>
                  </a:lnTo>
                  <a:lnTo>
                    <a:pt x="469927" y="0"/>
                  </a:lnTo>
                </a:path>
              </a:pathLst>
            </a:custGeom>
            <a:ln w="19050">
              <a:solidFill>
                <a:schemeClr val="tx1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cxnSp>
          <p:nvCxnSpPr>
            <p:cNvPr id="68" name="Straight Arrow Connector 67"/>
            <p:cNvCxnSpPr>
              <a:stCxn id="55" idx="2"/>
              <a:endCxn id="44" idx="0"/>
            </p:cNvCxnSpPr>
            <p:nvPr/>
          </p:nvCxnSpPr>
          <p:spPr>
            <a:xfrm rot="5400000">
              <a:off x="2708104" y="3079967"/>
              <a:ext cx="445745" cy="129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6973816" y="4305765"/>
              <a:ext cx="247636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FE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221452" y="4305765"/>
              <a:ext cx="185727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407180" y="4305765"/>
              <a:ext cx="185727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RE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92907" y="4305765"/>
              <a:ext cx="185727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DI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778634" y="4305765"/>
              <a:ext cx="185727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EX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964361" y="4305765"/>
              <a:ext cx="247636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ME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211997" y="4305765"/>
              <a:ext cx="247636" cy="2352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CO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345270" y="3302839"/>
              <a:ext cx="1176271" cy="2352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Hint Distribution</a:t>
              </a:r>
            </a:p>
          </p:txBody>
        </p:sp>
        <p:cxnSp>
          <p:nvCxnSpPr>
            <p:cNvPr id="115" name="Shape 44"/>
            <p:cNvCxnSpPr>
              <a:endCxn id="107" idx="2"/>
            </p:cNvCxnSpPr>
            <p:nvPr/>
          </p:nvCxnSpPr>
          <p:spPr>
            <a:xfrm rot="5400000" flipH="1" flipV="1">
              <a:off x="6849676" y="4788333"/>
              <a:ext cx="495272" cy="64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hape 41"/>
            <p:cNvCxnSpPr/>
            <p:nvPr/>
          </p:nvCxnSpPr>
          <p:spPr>
            <a:xfrm rot="5400000" flipH="1" flipV="1">
              <a:off x="7828806" y="4800392"/>
              <a:ext cx="520036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hape 41"/>
            <p:cNvCxnSpPr>
              <a:stCxn id="107" idx="0"/>
              <a:endCxn id="121" idx="2"/>
            </p:cNvCxnSpPr>
            <p:nvPr/>
          </p:nvCxnSpPr>
          <p:spPr>
            <a:xfrm rot="5400000" flipH="1" flipV="1">
              <a:off x="7317411" y="3689771"/>
              <a:ext cx="396218" cy="83577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hape 41"/>
            <p:cNvCxnSpPr/>
            <p:nvPr/>
          </p:nvCxnSpPr>
          <p:spPr>
            <a:xfrm rot="5400000" flipH="1" flipV="1">
              <a:off x="6629447" y="4208259"/>
              <a:ext cx="1125973" cy="553314"/>
            </a:xfrm>
            <a:prstGeom prst="bentConnector3">
              <a:avLst>
                <a:gd name="adj1" fmla="val 89747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>
              <a:off x="7345270" y="3674293"/>
              <a:ext cx="1176271" cy="2352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Hint Disabling</a:t>
              </a:r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rot="5400000" flipH="1" flipV="1">
              <a:off x="7398301" y="3611739"/>
              <a:ext cx="123818" cy="129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5400000" flipH="1" flipV="1">
              <a:off x="7864998" y="3611739"/>
              <a:ext cx="123818" cy="129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rot="5400000" flipH="1" flipV="1">
              <a:off x="8269786" y="3611739"/>
              <a:ext cx="123818" cy="129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129"/>
            <p:cNvSpPr/>
            <p:nvPr/>
          </p:nvSpPr>
          <p:spPr>
            <a:xfrm>
              <a:off x="8088179" y="3921929"/>
              <a:ext cx="433363" cy="975067"/>
            </a:xfrm>
            <a:custGeom>
              <a:avLst/>
              <a:gdLst>
                <a:gd name="connsiteX0" fmla="*/ 314325 w 2143125"/>
                <a:gd name="connsiteY0" fmla="*/ 2390775 h 2390775"/>
                <a:gd name="connsiteX1" fmla="*/ 0 w 2143125"/>
                <a:gd name="connsiteY1" fmla="*/ 2390775 h 2390775"/>
                <a:gd name="connsiteX2" fmla="*/ 0 w 2143125"/>
                <a:gd name="connsiteY2" fmla="*/ 0 h 2390775"/>
                <a:gd name="connsiteX3" fmla="*/ 2143125 w 2143125"/>
                <a:gd name="connsiteY3" fmla="*/ 0 h 2390775"/>
                <a:gd name="connsiteX0" fmla="*/ 2895600 w 2895600"/>
                <a:gd name="connsiteY0" fmla="*/ 4645490 h 4645490"/>
                <a:gd name="connsiteX1" fmla="*/ 2581275 w 2895600"/>
                <a:gd name="connsiteY1" fmla="*/ 4645490 h 4645490"/>
                <a:gd name="connsiteX2" fmla="*/ 2581275 w 2895600"/>
                <a:gd name="connsiteY2" fmla="*/ 2254715 h 4645490"/>
                <a:gd name="connsiteX3" fmla="*/ 0 w 2895600"/>
                <a:gd name="connsiteY3" fmla="*/ 0 h 4645490"/>
                <a:gd name="connsiteX0" fmla="*/ 381000 w 2581275"/>
                <a:gd name="connsiteY0" fmla="*/ 2546273 h 4645490"/>
                <a:gd name="connsiteX1" fmla="*/ 2581275 w 2581275"/>
                <a:gd name="connsiteY1" fmla="*/ 4645490 h 4645490"/>
                <a:gd name="connsiteX2" fmla="*/ 2581275 w 2581275"/>
                <a:gd name="connsiteY2" fmla="*/ 2254715 h 4645490"/>
                <a:gd name="connsiteX3" fmla="*/ 0 w 2581275"/>
                <a:gd name="connsiteY3" fmla="*/ 0 h 4645490"/>
                <a:gd name="connsiteX0" fmla="*/ 381000 w 2581275"/>
                <a:gd name="connsiteY0" fmla="*/ 2546273 h 2935017"/>
                <a:gd name="connsiteX1" fmla="*/ 1438275 w 2581275"/>
                <a:gd name="connsiteY1" fmla="*/ 2935017 h 2935017"/>
                <a:gd name="connsiteX2" fmla="*/ 2581275 w 2581275"/>
                <a:gd name="connsiteY2" fmla="*/ 2254715 h 2935017"/>
                <a:gd name="connsiteX3" fmla="*/ 0 w 2581275"/>
                <a:gd name="connsiteY3" fmla="*/ 0 h 2935017"/>
                <a:gd name="connsiteX0" fmla="*/ 0 w 3038475"/>
                <a:gd name="connsiteY0" fmla="*/ 2235278 h 2935017"/>
                <a:gd name="connsiteX1" fmla="*/ 1895475 w 3038475"/>
                <a:gd name="connsiteY1" fmla="*/ 2935017 h 2935017"/>
                <a:gd name="connsiteX2" fmla="*/ 3038475 w 3038475"/>
                <a:gd name="connsiteY2" fmla="*/ 2254715 h 2935017"/>
                <a:gd name="connsiteX3" fmla="*/ 457200 w 3038475"/>
                <a:gd name="connsiteY3" fmla="*/ 0 h 2935017"/>
                <a:gd name="connsiteX0" fmla="*/ 0 w 3038475"/>
                <a:gd name="connsiteY0" fmla="*/ 2235278 h 2254715"/>
                <a:gd name="connsiteX1" fmla="*/ 752475 w 3038475"/>
                <a:gd name="connsiteY1" fmla="*/ 2235278 h 2254715"/>
                <a:gd name="connsiteX2" fmla="*/ 3038475 w 3038475"/>
                <a:gd name="connsiteY2" fmla="*/ 2254715 h 2254715"/>
                <a:gd name="connsiteX3" fmla="*/ 457200 w 3038475"/>
                <a:gd name="connsiteY3" fmla="*/ 0 h 2254715"/>
                <a:gd name="connsiteX0" fmla="*/ 0 w 752475"/>
                <a:gd name="connsiteY0" fmla="*/ 2235278 h 2235278"/>
                <a:gd name="connsiteX1" fmla="*/ 752475 w 752475"/>
                <a:gd name="connsiteY1" fmla="*/ 2235278 h 2235278"/>
                <a:gd name="connsiteX2" fmla="*/ 752475 w 752475"/>
                <a:gd name="connsiteY2" fmla="*/ 310995 h 2235278"/>
                <a:gd name="connsiteX3" fmla="*/ 457200 w 752475"/>
                <a:gd name="connsiteY3" fmla="*/ 0 h 2235278"/>
                <a:gd name="connsiteX0" fmla="*/ 0 w 1362075"/>
                <a:gd name="connsiteY0" fmla="*/ 2235278 h 2235278"/>
                <a:gd name="connsiteX1" fmla="*/ 1362075 w 1362075"/>
                <a:gd name="connsiteY1" fmla="*/ 2235278 h 2235278"/>
                <a:gd name="connsiteX2" fmla="*/ 752475 w 1362075"/>
                <a:gd name="connsiteY2" fmla="*/ 310995 h 2235278"/>
                <a:gd name="connsiteX3" fmla="*/ 457200 w 13620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752475 w 828675"/>
                <a:gd name="connsiteY2" fmla="*/ 310995 h 2235278"/>
                <a:gd name="connsiteX3" fmla="*/ 457200 w 828675"/>
                <a:gd name="connsiteY3" fmla="*/ 0 h 2235278"/>
                <a:gd name="connsiteX0" fmla="*/ 0 w 1285875"/>
                <a:gd name="connsiteY0" fmla="*/ 2235278 h 2235278"/>
                <a:gd name="connsiteX1" fmla="*/ 828675 w 1285875"/>
                <a:gd name="connsiteY1" fmla="*/ 2235278 h 2235278"/>
                <a:gd name="connsiteX2" fmla="*/ 1285875 w 1285875"/>
                <a:gd name="connsiteY2" fmla="*/ 310995 h 2235278"/>
                <a:gd name="connsiteX3" fmla="*/ 457200 w 12858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4572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0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1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449037 w 828675"/>
                <a:gd name="connsiteY3" fmla="*/ 0 h 2235278"/>
                <a:gd name="connsiteX0" fmla="*/ 0 w 828675"/>
                <a:gd name="connsiteY0" fmla="*/ 2235278 h 2235278"/>
                <a:gd name="connsiteX1" fmla="*/ 828675 w 828675"/>
                <a:gd name="connsiteY1" fmla="*/ 2235278 h 2235278"/>
                <a:gd name="connsiteX2" fmla="*/ 828675 w 828675"/>
                <a:gd name="connsiteY2" fmla="*/ 310995 h 2235278"/>
                <a:gd name="connsiteX3" fmla="*/ 685801 w 828675"/>
                <a:gd name="connsiteY3" fmla="*/ 0 h 223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75" h="2235278">
                  <a:moveTo>
                    <a:pt x="0" y="2235278"/>
                  </a:moveTo>
                  <a:lnTo>
                    <a:pt x="828675" y="2235278"/>
                  </a:lnTo>
                  <a:lnTo>
                    <a:pt x="828675" y="310995"/>
                  </a:lnTo>
                  <a:lnTo>
                    <a:pt x="685801" y="0"/>
                  </a:lnTo>
                </a:path>
              </a:pathLst>
            </a:custGeom>
            <a:ln w="19050">
              <a:solidFill>
                <a:schemeClr val="tx1"/>
              </a:solidFill>
              <a:prstDash val="sysDot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31" name="Shape 44"/>
            <p:cNvCxnSpPr/>
            <p:nvPr/>
          </p:nvCxnSpPr>
          <p:spPr>
            <a:xfrm rot="5400000" flipH="1" flipV="1">
              <a:off x="8143897" y="4113847"/>
              <a:ext cx="383836" cy="12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sysDot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flipV="1">
              <a:off x="6509499" y="3420466"/>
              <a:ext cx="835772" cy="619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ot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Freeform 152"/>
          <p:cNvSpPr/>
          <p:nvPr/>
        </p:nvSpPr>
        <p:spPr bwMode="auto">
          <a:xfrm>
            <a:off x="6597332" y="1781528"/>
            <a:ext cx="741680" cy="2710807"/>
          </a:xfrm>
          <a:custGeom>
            <a:avLst/>
            <a:gdLst>
              <a:gd name="connsiteX0" fmla="*/ 1085850 w 1095375"/>
              <a:gd name="connsiteY0" fmla="*/ 1200150 h 1433512"/>
              <a:gd name="connsiteX1" fmla="*/ 0 w 1095375"/>
              <a:gd name="connsiteY1" fmla="*/ 0 h 1433512"/>
              <a:gd name="connsiteX2" fmla="*/ 23812 w 1095375"/>
              <a:gd name="connsiteY2" fmla="*/ 1252537 h 1433512"/>
              <a:gd name="connsiteX3" fmla="*/ 1095375 w 1095375"/>
              <a:gd name="connsiteY3" fmla="*/ 1433512 h 1433512"/>
              <a:gd name="connsiteX0" fmla="*/ 1392238 w 1401763"/>
              <a:gd name="connsiteY0" fmla="*/ 1200150 h 1716087"/>
              <a:gd name="connsiteX1" fmla="*/ 306388 w 1401763"/>
              <a:gd name="connsiteY1" fmla="*/ 0 h 1716087"/>
              <a:gd name="connsiteX2" fmla="*/ 0 w 1401763"/>
              <a:gd name="connsiteY2" fmla="*/ 1716087 h 1716087"/>
              <a:gd name="connsiteX3" fmla="*/ 1401763 w 1401763"/>
              <a:gd name="connsiteY3" fmla="*/ 1433512 h 1716087"/>
              <a:gd name="connsiteX0" fmla="*/ 1392238 w 1401763"/>
              <a:gd name="connsiteY0" fmla="*/ 1606550 h 2122487"/>
              <a:gd name="connsiteX1" fmla="*/ 20638 w 1401763"/>
              <a:gd name="connsiteY1" fmla="*/ 0 h 2122487"/>
              <a:gd name="connsiteX2" fmla="*/ 0 w 1401763"/>
              <a:gd name="connsiteY2" fmla="*/ 2122487 h 2122487"/>
              <a:gd name="connsiteX3" fmla="*/ 1401763 w 1401763"/>
              <a:gd name="connsiteY3" fmla="*/ 1839912 h 2122487"/>
              <a:gd name="connsiteX0" fmla="*/ 2501900 w 2511425"/>
              <a:gd name="connsiteY0" fmla="*/ 2076450 h 2592387"/>
              <a:gd name="connsiteX1" fmla="*/ 0 w 2511425"/>
              <a:gd name="connsiteY1" fmla="*/ 0 h 2592387"/>
              <a:gd name="connsiteX2" fmla="*/ 1109662 w 2511425"/>
              <a:gd name="connsiteY2" fmla="*/ 2592387 h 2592387"/>
              <a:gd name="connsiteX3" fmla="*/ 2511425 w 2511425"/>
              <a:gd name="connsiteY3" fmla="*/ 2309812 h 2592387"/>
              <a:gd name="connsiteX0" fmla="*/ 2501900 w 2511425"/>
              <a:gd name="connsiteY0" fmla="*/ 2076450 h 3055937"/>
              <a:gd name="connsiteX1" fmla="*/ 0 w 2511425"/>
              <a:gd name="connsiteY1" fmla="*/ 0 h 3055937"/>
              <a:gd name="connsiteX2" fmla="*/ 68262 w 2511425"/>
              <a:gd name="connsiteY2" fmla="*/ 3055937 h 3055937"/>
              <a:gd name="connsiteX3" fmla="*/ 2511425 w 2511425"/>
              <a:gd name="connsiteY3" fmla="*/ 2309812 h 3055937"/>
              <a:gd name="connsiteX0" fmla="*/ 2460625 w 2470150"/>
              <a:gd name="connsiteY0" fmla="*/ 2076450 h 3055937"/>
              <a:gd name="connsiteX1" fmla="*/ 0 w 2470150"/>
              <a:gd name="connsiteY1" fmla="*/ 0 h 3055937"/>
              <a:gd name="connsiteX2" fmla="*/ 26987 w 2470150"/>
              <a:gd name="connsiteY2" fmla="*/ 3055937 h 3055937"/>
              <a:gd name="connsiteX3" fmla="*/ 2470150 w 2470150"/>
              <a:gd name="connsiteY3" fmla="*/ 2309812 h 3055937"/>
              <a:gd name="connsiteX0" fmla="*/ 2471738 w 2481263"/>
              <a:gd name="connsiteY0" fmla="*/ 2076450 h 3062287"/>
              <a:gd name="connsiteX1" fmla="*/ 11113 w 2481263"/>
              <a:gd name="connsiteY1" fmla="*/ 0 h 3062287"/>
              <a:gd name="connsiteX2" fmla="*/ 0 w 2481263"/>
              <a:gd name="connsiteY2" fmla="*/ 3062287 h 3062287"/>
              <a:gd name="connsiteX3" fmla="*/ 2481263 w 2481263"/>
              <a:gd name="connsiteY3" fmla="*/ 2309812 h 3062287"/>
              <a:gd name="connsiteX0" fmla="*/ 2471738 w 2481263"/>
              <a:gd name="connsiteY0" fmla="*/ 1497330 h 2483167"/>
              <a:gd name="connsiteX1" fmla="*/ 1199833 w 2481263"/>
              <a:gd name="connsiteY1" fmla="*/ 0 h 2483167"/>
              <a:gd name="connsiteX2" fmla="*/ 0 w 2481263"/>
              <a:gd name="connsiteY2" fmla="*/ 2483167 h 2483167"/>
              <a:gd name="connsiteX3" fmla="*/ 2481263 w 2481263"/>
              <a:gd name="connsiteY3" fmla="*/ 1730692 h 2483167"/>
              <a:gd name="connsiteX0" fmla="*/ 2083118 w 2092643"/>
              <a:gd name="connsiteY0" fmla="*/ 1497330 h 2422207"/>
              <a:gd name="connsiteX1" fmla="*/ 811213 w 2092643"/>
              <a:gd name="connsiteY1" fmla="*/ 0 h 2422207"/>
              <a:gd name="connsiteX2" fmla="*/ 0 w 2092643"/>
              <a:gd name="connsiteY2" fmla="*/ 2422207 h 2422207"/>
              <a:gd name="connsiteX3" fmla="*/ 2092643 w 2092643"/>
              <a:gd name="connsiteY3" fmla="*/ 1730692 h 2422207"/>
              <a:gd name="connsiteX0" fmla="*/ 2083118 w 2092643"/>
              <a:gd name="connsiteY0" fmla="*/ 1497330 h 2422207"/>
              <a:gd name="connsiteX1" fmla="*/ 811213 w 2092643"/>
              <a:gd name="connsiteY1" fmla="*/ 0 h 2422207"/>
              <a:gd name="connsiteX2" fmla="*/ 0 w 2092643"/>
              <a:gd name="connsiteY2" fmla="*/ 2422207 h 2422207"/>
              <a:gd name="connsiteX3" fmla="*/ 2092643 w 2092643"/>
              <a:gd name="connsiteY3" fmla="*/ 1730692 h 2422207"/>
              <a:gd name="connsiteX0" fmla="*/ 1968818 w 2092643"/>
              <a:gd name="connsiteY0" fmla="*/ 1497330 h 2422207"/>
              <a:gd name="connsiteX1" fmla="*/ 811213 w 2092643"/>
              <a:gd name="connsiteY1" fmla="*/ 0 h 2422207"/>
              <a:gd name="connsiteX2" fmla="*/ 0 w 2092643"/>
              <a:gd name="connsiteY2" fmla="*/ 2422207 h 2422207"/>
              <a:gd name="connsiteX3" fmla="*/ 2092643 w 2092643"/>
              <a:gd name="connsiteY3" fmla="*/ 1730692 h 2422207"/>
              <a:gd name="connsiteX0" fmla="*/ 1968818 w 2092643"/>
              <a:gd name="connsiteY0" fmla="*/ 1497330 h 2422207"/>
              <a:gd name="connsiteX1" fmla="*/ 811213 w 2092643"/>
              <a:gd name="connsiteY1" fmla="*/ 0 h 2422207"/>
              <a:gd name="connsiteX2" fmla="*/ 0 w 2092643"/>
              <a:gd name="connsiteY2" fmla="*/ 2422207 h 2422207"/>
              <a:gd name="connsiteX3" fmla="*/ 1964055 w 2092643"/>
              <a:gd name="connsiteY3" fmla="*/ 1735455 h 2422207"/>
              <a:gd name="connsiteX4" fmla="*/ 2092643 w 2092643"/>
              <a:gd name="connsiteY4" fmla="*/ 1730692 h 2422207"/>
              <a:gd name="connsiteX0" fmla="*/ 1968818 w 1968818"/>
              <a:gd name="connsiteY0" fmla="*/ 1497330 h 2422207"/>
              <a:gd name="connsiteX1" fmla="*/ 811213 w 1968818"/>
              <a:gd name="connsiteY1" fmla="*/ 0 h 2422207"/>
              <a:gd name="connsiteX2" fmla="*/ 0 w 1968818"/>
              <a:gd name="connsiteY2" fmla="*/ 2422207 h 2422207"/>
              <a:gd name="connsiteX3" fmla="*/ 1964055 w 1968818"/>
              <a:gd name="connsiteY3" fmla="*/ 1735455 h 2422207"/>
              <a:gd name="connsiteX0" fmla="*/ 1968818 w 1968818"/>
              <a:gd name="connsiteY0" fmla="*/ 1897380 h 2822257"/>
              <a:gd name="connsiteX1" fmla="*/ 893763 w 1968818"/>
              <a:gd name="connsiteY1" fmla="*/ 0 h 2822257"/>
              <a:gd name="connsiteX2" fmla="*/ 0 w 1968818"/>
              <a:gd name="connsiteY2" fmla="*/ 2822257 h 2822257"/>
              <a:gd name="connsiteX3" fmla="*/ 1964055 w 1968818"/>
              <a:gd name="connsiteY3" fmla="*/ 2135505 h 2822257"/>
              <a:gd name="connsiteX0" fmla="*/ 1225868 w 1225868"/>
              <a:gd name="connsiteY0" fmla="*/ 1897380 h 2936557"/>
              <a:gd name="connsiteX1" fmla="*/ 150813 w 1225868"/>
              <a:gd name="connsiteY1" fmla="*/ 0 h 2936557"/>
              <a:gd name="connsiteX2" fmla="*/ 0 w 1225868"/>
              <a:gd name="connsiteY2" fmla="*/ 2936557 h 2936557"/>
              <a:gd name="connsiteX3" fmla="*/ 1221105 w 1225868"/>
              <a:gd name="connsiteY3" fmla="*/ 2135505 h 2936557"/>
              <a:gd name="connsiteX0" fmla="*/ 1237509 w 1237509"/>
              <a:gd name="connsiteY0" fmla="*/ 1954530 h 2993707"/>
              <a:gd name="connsiteX1" fmla="*/ 3704 w 1237509"/>
              <a:gd name="connsiteY1" fmla="*/ 0 h 2993707"/>
              <a:gd name="connsiteX2" fmla="*/ 11641 w 1237509"/>
              <a:gd name="connsiteY2" fmla="*/ 2993707 h 2993707"/>
              <a:gd name="connsiteX3" fmla="*/ 1232746 w 1237509"/>
              <a:gd name="connsiteY3" fmla="*/ 2192655 h 2993707"/>
              <a:gd name="connsiteX0" fmla="*/ 1233805 w 1233805"/>
              <a:gd name="connsiteY0" fmla="*/ 1954530 h 2993707"/>
              <a:gd name="connsiteX1" fmla="*/ 0 w 1233805"/>
              <a:gd name="connsiteY1" fmla="*/ 0 h 2993707"/>
              <a:gd name="connsiteX2" fmla="*/ 7937 w 1233805"/>
              <a:gd name="connsiteY2" fmla="*/ 2993707 h 2993707"/>
              <a:gd name="connsiteX3" fmla="*/ 1229042 w 1233805"/>
              <a:gd name="connsiteY3" fmla="*/ 2192655 h 2993707"/>
              <a:gd name="connsiteX0" fmla="*/ 1233805 w 1233805"/>
              <a:gd name="connsiteY0" fmla="*/ 1954530 h 2873057"/>
              <a:gd name="connsiteX1" fmla="*/ 0 w 1233805"/>
              <a:gd name="connsiteY1" fmla="*/ 0 h 2873057"/>
              <a:gd name="connsiteX2" fmla="*/ 211137 w 1233805"/>
              <a:gd name="connsiteY2" fmla="*/ 2873057 h 2873057"/>
              <a:gd name="connsiteX3" fmla="*/ 1229042 w 1233805"/>
              <a:gd name="connsiteY3" fmla="*/ 2192655 h 2873057"/>
              <a:gd name="connsiteX0" fmla="*/ 1025314 w 1025314"/>
              <a:gd name="connsiteY0" fmla="*/ 1808480 h 2727007"/>
              <a:gd name="connsiteX1" fmla="*/ 39159 w 1025314"/>
              <a:gd name="connsiteY1" fmla="*/ 0 h 2727007"/>
              <a:gd name="connsiteX2" fmla="*/ 2646 w 1025314"/>
              <a:gd name="connsiteY2" fmla="*/ 2727007 h 2727007"/>
              <a:gd name="connsiteX3" fmla="*/ 1020551 w 1025314"/>
              <a:gd name="connsiteY3" fmla="*/ 2046605 h 2727007"/>
              <a:gd name="connsiteX0" fmla="*/ 1022668 w 1022668"/>
              <a:gd name="connsiteY0" fmla="*/ 1808480 h 2727007"/>
              <a:gd name="connsiteX1" fmla="*/ 36513 w 1022668"/>
              <a:gd name="connsiteY1" fmla="*/ 0 h 2727007"/>
              <a:gd name="connsiteX2" fmla="*/ 0 w 1022668"/>
              <a:gd name="connsiteY2" fmla="*/ 2727007 h 2727007"/>
              <a:gd name="connsiteX3" fmla="*/ 1017905 w 1022668"/>
              <a:gd name="connsiteY3" fmla="*/ 2046605 h 2727007"/>
              <a:gd name="connsiteX0" fmla="*/ 1087755 w 1087755"/>
              <a:gd name="connsiteY0" fmla="*/ 1821180 h 2739707"/>
              <a:gd name="connsiteX1" fmla="*/ 0 w 1087755"/>
              <a:gd name="connsiteY1" fmla="*/ 0 h 2739707"/>
              <a:gd name="connsiteX2" fmla="*/ 65087 w 1087755"/>
              <a:gd name="connsiteY2" fmla="*/ 2739707 h 2739707"/>
              <a:gd name="connsiteX3" fmla="*/ 1082992 w 1087755"/>
              <a:gd name="connsiteY3" fmla="*/ 2059305 h 2739707"/>
              <a:gd name="connsiteX0" fmla="*/ 1087755 w 1087755"/>
              <a:gd name="connsiteY0" fmla="*/ 1821180 h 2536507"/>
              <a:gd name="connsiteX1" fmla="*/ 0 w 1087755"/>
              <a:gd name="connsiteY1" fmla="*/ 0 h 2536507"/>
              <a:gd name="connsiteX2" fmla="*/ 46037 w 1087755"/>
              <a:gd name="connsiteY2" fmla="*/ 2536507 h 2536507"/>
              <a:gd name="connsiteX3" fmla="*/ 1082992 w 1087755"/>
              <a:gd name="connsiteY3" fmla="*/ 2059305 h 2536507"/>
              <a:gd name="connsiteX0" fmla="*/ 1041718 w 1041718"/>
              <a:gd name="connsiteY0" fmla="*/ 1719580 h 2434907"/>
              <a:gd name="connsiteX1" fmla="*/ 93663 w 1041718"/>
              <a:gd name="connsiteY1" fmla="*/ 0 h 2434907"/>
              <a:gd name="connsiteX2" fmla="*/ 0 w 1041718"/>
              <a:gd name="connsiteY2" fmla="*/ 2434907 h 2434907"/>
              <a:gd name="connsiteX3" fmla="*/ 1036955 w 1041718"/>
              <a:gd name="connsiteY3" fmla="*/ 1957705 h 2434907"/>
              <a:gd name="connsiteX0" fmla="*/ 965518 w 965518"/>
              <a:gd name="connsiteY0" fmla="*/ 1719580 h 2371407"/>
              <a:gd name="connsiteX1" fmla="*/ 17463 w 965518"/>
              <a:gd name="connsiteY1" fmla="*/ 0 h 2371407"/>
              <a:gd name="connsiteX2" fmla="*/ 0 w 965518"/>
              <a:gd name="connsiteY2" fmla="*/ 2371407 h 2371407"/>
              <a:gd name="connsiteX3" fmla="*/ 960755 w 965518"/>
              <a:gd name="connsiteY3" fmla="*/ 1957705 h 2371407"/>
              <a:gd name="connsiteX0" fmla="*/ 1122733 w 1122733"/>
              <a:gd name="connsiteY0" fmla="*/ 1719580 h 2697691"/>
              <a:gd name="connsiteX1" fmla="*/ 174678 w 1122733"/>
              <a:gd name="connsiteY1" fmla="*/ 0 h 2697691"/>
              <a:gd name="connsiteX2" fmla="*/ 157215 w 1122733"/>
              <a:gd name="connsiteY2" fmla="*/ 2371407 h 2697691"/>
              <a:gd name="connsiteX3" fmla="*/ 1117970 w 1122733"/>
              <a:gd name="connsiteY3" fmla="*/ 1957705 h 2697691"/>
              <a:gd name="connsiteX0" fmla="*/ 965518 w 965518"/>
              <a:gd name="connsiteY0" fmla="*/ 1719580 h 2697691"/>
              <a:gd name="connsiteX1" fmla="*/ 17463 w 965518"/>
              <a:gd name="connsiteY1" fmla="*/ 0 h 2697691"/>
              <a:gd name="connsiteX2" fmla="*/ 0 w 965518"/>
              <a:gd name="connsiteY2" fmla="*/ 2371407 h 2697691"/>
              <a:gd name="connsiteX3" fmla="*/ 960755 w 965518"/>
              <a:gd name="connsiteY3" fmla="*/ 1957705 h 2697691"/>
              <a:gd name="connsiteX0" fmla="*/ 965518 w 965518"/>
              <a:gd name="connsiteY0" fmla="*/ 1719580 h 2371407"/>
              <a:gd name="connsiteX1" fmla="*/ 17463 w 965518"/>
              <a:gd name="connsiteY1" fmla="*/ 0 h 2371407"/>
              <a:gd name="connsiteX2" fmla="*/ 0 w 965518"/>
              <a:gd name="connsiteY2" fmla="*/ 2371407 h 2371407"/>
              <a:gd name="connsiteX3" fmla="*/ 960755 w 965518"/>
              <a:gd name="connsiteY3" fmla="*/ 1957705 h 2371407"/>
              <a:gd name="connsiteX0" fmla="*/ 965518 w 965518"/>
              <a:gd name="connsiteY0" fmla="*/ 1662430 h 2314257"/>
              <a:gd name="connsiteX1" fmla="*/ 296863 w 965518"/>
              <a:gd name="connsiteY1" fmla="*/ 0 h 2314257"/>
              <a:gd name="connsiteX2" fmla="*/ 0 w 965518"/>
              <a:gd name="connsiteY2" fmla="*/ 2314257 h 2314257"/>
              <a:gd name="connsiteX3" fmla="*/ 960755 w 965518"/>
              <a:gd name="connsiteY3" fmla="*/ 1900555 h 2314257"/>
              <a:gd name="connsiteX0" fmla="*/ 755968 w 755968"/>
              <a:gd name="connsiteY0" fmla="*/ 1662430 h 2365057"/>
              <a:gd name="connsiteX1" fmla="*/ 87313 w 755968"/>
              <a:gd name="connsiteY1" fmla="*/ 0 h 2365057"/>
              <a:gd name="connsiteX2" fmla="*/ 0 w 755968"/>
              <a:gd name="connsiteY2" fmla="*/ 2365057 h 2365057"/>
              <a:gd name="connsiteX3" fmla="*/ 751205 w 755968"/>
              <a:gd name="connsiteY3" fmla="*/ 1900555 h 2365057"/>
              <a:gd name="connsiteX0" fmla="*/ 866617 w 866617"/>
              <a:gd name="connsiteY0" fmla="*/ 1662430 h 2365057"/>
              <a:gd name="connsiteX1" fmla="*/ 197962 w 866617"/>
              <a:gd name="connsiteY1" fmla="*/ 0 h 2365057"/>
              <a:gd name="connsiteX2" fmla="*/ 110649 w 866617"/>
              <a:gd name="connsiteY2" fmla="*/ 2365057 h 2365057"/>
              <a:gd name="connsiteX3" fmla="*/ 861854 w 866617"/>
              <a:gd name="connsiteY3" fmla="*/ 1900555 h 2365057"/>
              <a:gd name="connsiteX0" fmla="*/ 755968 w 755968"/>
              <a:gd name="connsiteY0" fmla="*/ 1662430 h 2365057"/>
              <a:gd name="connsiteX1" fmla="*/ 87313 w 755968"/>
              <a:gd name="connsiteY1" fmla="*/ 0 h 2365057"/>
              <a:gd name="connsiteX2" fmla="*/ 0 w 755968"/>
              <a:gd name="connsiteY2" fmla="*/ 2365057 h 2365057"/>
              <a:gd name="connsiteX3" fmla="*/ 751205 w 755968"/>
              <a:gd name="connsiteY3" fmla="*/ 1900555 h 2365057"/>
              <a:gd name="connsiteX0" fmla="*/ 755968 w 755968"/>
              <a:gd name="connsiteY0" fmla="*/ 1662430 h 2365057"/>
              <a:gd name="connsiteX1" fmla="*/ 87313 w 755968"/>
              <a:gd name="connsiteY1" fmla="*/ 0 h 2365057"/>
              <a:gd name="connsiteX2" fmla="*/ 0 w 755968"/>
              <a:gd name="connsiteY2" fmla="*/ 2365057 h 2365057"/>
              <a:gd name="connsiteX3" fmla="*/ 741680 w 755968"/>
              <a:gd name="connsiteY3" fmla="*/ 1876438 h 2365057"/>
              <a:gd name="connsiteX0" fmla="*/ 736918 w 741680"/>
              <a:gd name="connsiteY0" fmla="*/ 1678508 h 2365057"/>
              <a:gd name="connsiteX1" fmla="*/ 87313 w 741680"/>
              <a:gd name="connsiteY1" fmla="*/ 0 h 2365057"/>
              <a:gd name="connsiteX2" fmla="*/ 0 w 741680"/>
              <a:gd name="connsiteY2" fmla="*/ 2365057 h 2365057"/>
              <a:gd name="connsiteX3" fmla="*/ 741680 w 741680"/>
              <a:gd name="connsiteY3" fmla="*/ 1876438 h 2365057"/>
              <a:gd name="connsiteX0" fmla="*/ 736918 w 741680"/>
              <a:gd name="connsiteY0" fmla="*/ 1639921 h 2326470"/>
              <a:gd name="connsiteX1" fmla="*/ 18733 w 741680"/>
              <a:gd name="connsiteY1" fmla="*/ 0 h 2326470"/>
              <a:gd name="connsiteX2" fmla="*/ 0 w 741680"/>
              <a:gd name="connsiteY2" fmla="*/ 2326470 h 2326470"/>
              <a:gd name="connsiteX3" fmla="*/ 741680 w 741680"/>
              <a:gd name="connsiteY3" fmla="*/ 1837851 h 2326470"/>
              <a:gd name="connsiteX0" fmla="*/ 736918 w 741680"/>
              <a:gd name="connsiteY0" fmla="*/ 1601334 h 2287883"/>
              <a:gd name="connsiteX1" fmla="*/ 79693 w 741680"/>
              <a:gd name="connsiteY1" fmla="*/ 0 h 2287883"/>
              <a:gd name="connsiteX2" fmla="*/ 0 w 741680"/>
              <a:gd name="connsiteY2" fmla="*/ 2287883 h 2287883"/>
              <a:gd name="connsiteX3" fmla="*/ 741680 w 741680"/>
              <a:gd name="connsiteY3" fmla="*/ 1799264 h 228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680" h="2287883">
                <a:moveTo>
                  <a:pt x="736918" y="1601334"/>
                </a:moveTo>
                <a:lnTo>
                  <a:pt x="79693" y="0"/>
                </a:lnTo>
                <a:lnTo>
                  <a:pt x="0" y="2287883"/>
                </a:lnTo>
                <a:lnTo>
                  <a:pt x="741680" y="1799264"/>
                </a:lnTo>
              </a:path>
            </a:pathLst>
          </a:custGeom>
          <a:solidFill>
            <a:schemeClr val="tx1">
              <a:alpha val="75000"/>
            </a:schemeClr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1994134" y="1569720"/>
            <a:ext cx="4771627" cy="3039987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Rounded Rectangle 218"/>
          <p:cNvSpPr/>
          <p:nvPr/>
        </p:nvSpPr>
        <p:spPr bwMode="auto">
          <a:xfrm>
            <a:off x="2208247" y="2007909"/>
            <a:ext cx="4343400" cy="188536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3000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61" name="TextBox 160"/>
          <p:cNvSpPr txBox="1"/>
          <p:nvPr/>
        </p:nvSpPr>
        <p:spPr bwMode="auto">
          <a:xfrm>
            <a:off x="3130896" y="1625331"/>
            <a:ext cx="2498103" cy="33855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Prediction Outcomes</a:t>
            </a:r>
            <a:endParaRPr lang="en-US" sz="1600" b="1" dirty="0"/>
          </a:p>
        </p:txBody>
      </p:sp>
      <p:graphicFrame>
        <p:nvGraphicFramePr>
          <p:cNvPr id="176" name="Table 175"/>
          <p:cNvGraphicFramePr>
            <a:graphicFrameLocks noGrp="1"/>
          </p:cNvGraphicFramePr>
          <p:nvPr/>
        </p:nvGraphicFramePr>
        <p:xfrm>
          <a:off x="2211423" y="2023245"/>
          <a:ext cx="4337049" cy="186295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45683"/>
                <a:gridCol w="1445683"/>
                <a:gridCol w="1445683"/>
              </a:tblGrid>
              <a:tr h="3480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Original</a:t>
                      </a:r>
                      <a:r>
                        <a:rPr lang="en-US" sz="1400" baseline="0" dirty="0" smtClean="0"/>
                        <a:t> BP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NM BP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Action</a:t>
                      </a:r>
                      <a:endParaRPr lang="en-US" sz="1400" dirty="0"/>
                    </a:p>
                  </a:txBody>
                  <a:tcPr/>
                </a:tc>
              </a:tr>
              <a:tr h="37100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dirty="0">
                        <a:solidFill>
                          <a:srgbClr val="C00000"/>
                        </a:solidFill>
                        <a:latin typeface="Webdings" pitchFamily="18" charset="2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dirty="0">
                        <a:solidFill>
                          <a:srgbClr val="C00000"/>
                        </a:solidFill>
                        <a:latin typeface="Webdings" pitchFamily="18" charset="2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--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401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Webdings" pitchFamily="18" charset="2"/>
                        </a:rPr>
                        <a:t>a</a:t>
                      </a:r>
                      <a:endParaRPr lang="en-US" b="1" dirty="0" smtClean="0">
                        <a:solidFill>
                          <a:srgbClr val="00B050"/>
                        </a:solidFill>
                        <a:latin typeface="Webdings" pitchFamily="18" charset="2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Webdings" pitchFamily="18" charset="2"/>
                        </a:rPr>
                        <a:t>a</a:t>
                      </a:r>
                      <a:endParaRPr lang="en-US" b="1" dirty="0">
                        <a:solidFill>
                          <a:srgbClr val="00B050"/>
                        </a:solidFill>
                        <a:latin typeface="Webdings" pitchFamily="18" charset="2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--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371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Webdings" pitchFamily="18" charset="2"/>
                        </a:rPr>
                        <a:t>a</a:t>
                      </a:r>
                      <a:endParaRPr lang="en-US" b="1" dirty="0" smtClean="0">
                        <a:solidFill>
                          <a:srgbClr val="00B050"/>
                        </a:solidFill>
                        <a:latin typeface="Webdings" pitchFamily="18" charset="2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dirty="0">
                        <a:solidFill>
                          <a:srgbClr val="C00000"/>
                        </a:solidFill>
                        <a:latin typeface="Webdings" pitchFamily="18" charset="2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3710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Webdings" pitchFamily="18" charset="2"/>
                        </a:rPr>
                        <a:t>r</a:t>
                      </a:r>
                      <a:endParaRPr lang="en-US" dirty="0" smtClean="0">
                        <a:solidFill>
                          <a:srgbClr val="C00000"/>
                        </a:solidFill>
                        <a:latin typeface="Webdings" pitchFamily="18" charset="2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Webdings" pitchFamily="18" charset="2"/>
                        </a:rPr>
                        <a:t>a</a:t>
                      </a:r>
                      <a:endParaRPr lang="en-US" b="1" dirty="0" smtClean="0">
                        <a:solidFill>
                          <a:srgbClr val="00B050"/>
                        </a:solidFill>
                        <a:latin typeface="Webdings" pitchFamily="18" charset="2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+mn-lt"/>
                      </a:endParaRPr>
                    </a:p>
                  </a:txBody>
                  <a:tcP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84" name="Group 183"/>
          <p:cNvGrpSpPr/>
          <p:nvPr/>
        </p:nvGrpSpPr>
        <p:grpSpPr>
          <a:xfrm>
            <a:off x="2362200" y="4036929"/>
            <a:ext cx="4274820" cy="409590"/>
            <a:chOff x="-4057557" y="4357449"/>
            <a:chExt cx="3058500" cy="409590"/>
          </a:xfrm>
        </p:grpSpPr>
        <p:sp>
          <p:nvSpPr>
            <p:cNvPr id="179" name="TextBox 178"/>
            <p:cNvSpPr txBox="1"/>
            <p:nvPr/>
          </p:nvSpPr>
          <p:spPr>
            <a:xfrm>
              <a:off x="-4057557" y="4357449"/>
              <a:ext cx="785070" cy="409590"/>
            </a:xfrm>
            <a:prstGeom prst="roundRect">
              <a:avLst/>
            </a:prstGeom>
            <a:solidFill>
              <a:srgbClr val="C2FF85"/>
            </a:solidFill>
            <a:ln w="25400">
              <a:solidFill>
                <a:schemeClr val="tx1"/>
              </a:solidFill>
            </a:ln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600" b="1" dirty="0" smtClean="0"/>
                <a:t>Counter</a:t>
              </a:r>
              <a:endParaRPr lang="en-US" sz="16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-3261584" y="4377141"/>
              <a:ext cx="2262527" cy="37020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122786" tIns="61393" rIns="122786" bIns="61393" rtlCol="0">
              <a:spAutoFit/>
            </a:bodyPr>
            <a:lstStyle/>
            <a:p>
              <a:pPr algn="ctr"/>
              <a:r>
                <a:rPr lang="en-US" sz="1600" b="1" dirty="0" smtClean="0"/>
                <a:t>&gt; Threshold          Disable Hint</a:t>
              </a:r>
              <a:endParaRPr lang="en-US" sz="1600" b="1" dirty="0"/>
            </a:p>
          </p:txBody>
        </p:sp>
      </p:grpSp>
      <p:sp>
        <p:nvSpPr>
          <p:cNvPr id="181" name="Up Arrow 180"/>
          <p:cNvSpPr/>
          <p:nvPr/>
        </p:nvSpPr>
        <p:spPr bwMode="auto">
          <a:xfrm>
            <a:off x="5789207" y="3233394"/>
            <a:ext cx="94269" cy="197963"/>
          </a:xfrm>
          <a:prstGeom prst="up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Up Arrow 182"/>
          <p:cNvSpPr/>
          <p:nvPr/>
        </p:nvSpPr>
        <p:spPr bwMode="auto">
          <a:xfrm flipV="1">
            <a:off x="5789207" y="3593184"/>
            <a:ext cx="94269" cy="197963"/>
          </a:xfrm>
          <a:prstGeom prst="up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7341462" y="3679056"/>
            <a:ext cx="1176271" cy="2352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Hint Disabling</a:t>
            </a:r>
          </a:p>
        </p:txBody>
      </p:sp>
      <p:sp>
        <p:nvSpPr>
          <p:cNvPr id="187" name="Up Arrow 186"/>
          <p:cNvSpPr/>
          <p:nvPr/>
        </p:nvSpPr>
        <p:spPr bwMode="auto">
          <a:xfrm rot="16200000" flipV="1">
            <a:off x="5019587" y="4149444"/>
            <a:ext cx="94269" cy="197963"/>
          </a:xfrm>
          <a:prstGeom prst="upArrow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36" grpId="0" animBg="1"/>
      <p:bldP spid="177" grpId="0" animBg="1"/>
      <p:bldP spid="161" grpId="0"/>
      <p:bldP spid="181" grpId="0" animBg="1"/>
      <p:bldP spid="183" grpId="0" animBg="1"/>
      <p:bldP spid="186" grpId="0" animBg="1"/>
      <p:bldP spid="1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NM Design for CMP Systems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15</a:t>
            </a:fld>
            <a:endParaRPr lang="en-US" dirty="0" smtClean="0"/>
          </a:p>
        </p:txBody>
      </p:sp>
      <p:pic>
        <p:nvPicPr>
          <p:cNvPr id="228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" y="1600200"/>
            <a:ext cx="8785361" cy="429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781E5-30AE-485D-B95C-531228866B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8275" y="1181100"/>
            <a:ext cx="8752441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Area-weighted Monte Carlo fault injection (</a:t>
            </a:r>
            <a:r>
              <a:rPr lang="en-US" b="1" dirty="0" err="1" smtClean="0"/>
              <a:t>microarchitectural</a:t>
            </a:r>
            <a:r>
              <a:rPr lang="en-US" b="1" dirty="0" smtClean="0"/>
              <a:t> simulations)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Performance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Heavily modified </a:t>
            </a:r>
            <a:r>
              <a:rPr lang="en-US" sz="1600" b="1" dirty="0" err="1" smtClean="0"/>
              <a:t>SimAlpha</a:t>
            </a:r>
            <a:r>
              <a:rPr lang="en-US" sz="1600" b="1" dirty="0" smtClean="0"/>
              <a:t> 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SPEC-CPU-2k w/ </a:t>
            </a:r>
            <a:r>
              <a:rPr lang="en-US" sz="1600" b="1" dirty="0" err="1" smtClean="0"/>
              <a:t>SimPoint</a:t>
            </a:r>
            <a:endParaRPr lang="en-US" sz="1600" b="1" dirty="0" smtClean="0"/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Power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 </a:t>
            </a:r>
            <a:r>
              <a:rPr lang="en-US" sz="1600" b="1" dirty="0" err="1" smtClean="0"/>
              <a:t>Wattch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HotLeakage</a:t>
            </a:r>
            <a:r>
              <a:rPr lang="en-US" sz="1600" b="1" dirty="0" smtClean="0"/>
              <a:t>, and CACTI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Area</a:t>
            </a: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 Synopsys tool-chain @ 90nm</a:t>
            </a:r>
          </a:p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000" b="1" dirty="0" smtClean="0"/>
          </a:p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Undead Core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Modeled after an </a:t>
            </a:r>
            <a:r>
              <a:rPr lang="en-US" sz="1600" b="1" dirty="0" err="1" smtClean="0"/>
              <a:t>OoO</a:t>
            </a:r>
            <a:r>
              <a:rPr lang="en-US" sz="1600" b="1" dirty="0" smtClean="0"/>
              <a:t> EV6</a:t>
            </a:r>
          </a:p>
          <a:p>
            <a:pPr marL="228600" indent="-228600">
              <a:spcBef>
                <a:spcPct val="20000"/>
              </a:spcBef>
              <a:defRPr/>
            </a:pPr>
            <a:endParaRPr lang="en-US" sz="1400" b="1" dirty="0" smtClean="0"/>
          </a:p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b="1" dirty="0" smtClean="0"/>
              <a:t>Animator Core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Modeled after an </a:t>
            </a:r>
            <a:r>
              <a:rPr lang="en-US" sz="1600" b="1" dirty="0" err="1" smtClean="0"/>
              <a:t>OoO</a:t>
            </a:r>
            <a:r>
              <a:rPr lang="en-US" sz="1600" b="1" dirty="0" smtClean="0"/>
              <a:t> EV4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/>
              <a:t>Limited resources v. undead core</a:t>
            </a:r>
          </a:p>
          <a:p>
            <a:pPr marL="685800" lvl="1" indent="-228600">
              <a:spcBef>
                <a:spcPct val="20000"/>
              </a:spcBef>
              <a:defRPr/>
            </a:pPr>
            <a:r>
              <a:rPr lang="en-US" sz="1600" b="1" dirty="0" smtClean="0"/>
              <a:t>	 (e.g., 8K D$ v. 64K D$)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826971" y="1674394"/>
            <a:ext cx="3915067" cy="4358640"/>
            <a:chOff x="4826971" y="1562100"/>
            <a:chExt cx="3915067" cy="4358640"/>
          </a:xfrm>
        </p:grpSpPr>
        <p:pic>
          <p:nvPicPr>
            <p:cNvPr id="286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26971" y="1562100"/>
              <a:ext cx="3915067" cy="406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726781" y="5615940"/>
              <a:ext cx="2115446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8600" lvl="2" indent="-228600" algn="ctr">
                <a:spcBef>
                  <a:spcPct val="20000"/>
                </a:spcBef>
              </a:pPr>
              <a:r>
                <a:rPr lang="en-US" sz="1400" b="1" dirty="0" smtClean="0"/>
                <a:t>[Fault Injection Sites]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Impact of Fault Location on Performance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17</a:t>
            </a:fld>
            <a:endParaRPr lang="en-US" dirty="0" smtClean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38061"/>
            <a:ext cx="8945880" cy="502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 bwMode="auto">
          <a:xfrm>
            <a:off x="739141" y="3968750"/>
            <a:ext cx="7505700" cy="32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5C0000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64920" y="1203960"/>
            <a:ext cx="4686300" cy="3962400"/>
            <a:chOff x="1264920" y="1203960"/>
            <a:chExt cx="4686300" cy="39624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264920" y="1203960"/>
              <a:ext cx="541020" cy="39624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5C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019300" y="1203960"/>
              <a:ext cx="541020" cy="39624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5C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5410200" y="1203960"/>
              <a:ext cx="541020" cy="39624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5C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6702" y="3180662"/>
            <a:ext cx="6997676" cy="2503852"/>
            <a:chOff x="346702" y="3180662"/>
            <a:chExt cx="6997676" cy="2503852"/>
          </a:xfrm>
        </p:grpSpPr>
        <p:sp>
          <p:nvSpPr>
            <p:cNvPr id="19" name="Right Arrow 18"/>
            <p:cNvSpPr/>
            <p:nvPr/>
          </p:nvSpPr>
          <p:spPr bwMode="auto">
            <a:xfrm rot="3896430">
              <a:off x="-435767" y="3963131"/>
              <a:ext cx="2311698" cy="746760"/>
            </a:xfrm>
            <a:prstGeom prst="rightArrow">
              <a:avLst>
                <a:gd name="adj1" fmla="val 50000"/>
                <a:gd name="adj2" fmla="val 129592"/>
              </a:avLst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Program Counter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 rot="20769553" flipH="1">
              <a:off x="2160268" y="4749432"/>
              <a:ext cx="3073661" cy="792480"/>
            </a:xfrm>
            <a:prstGeom prst="rightArrow">
              <a:avLst>
                <a:gd name="adj1" fmla="val 50000"/>
                <a:gd name="adj2" fmla="val 115385"/>
              </a:avLst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b="1" dirty="0" smtClean="0"/>
                <a:t>Instruction Fetch Queue</a:t>
              </a:r>
            </a:p>
          </p:txBody>
        </p:sp>
        <p:sp>
          <p:nvSpPr>
            <p:cNvPr id="21" name="Right Arrow 20"/>
            <p:cNvSpPr/>
            <p:nvPr/>
          </p:nvSpPr>
          <p:spPr bwMode="auto">
            <a:xfrm rot="20760000" flipH="1">
              <a:off x="5560535" y="4998714"/>
              <a:ext cx="1783843" cy="685800"/>
            </a:xfrm>
            <a:prstGeom prst="rightArrow">
              <a:avLst>
                <a:gd name="adj1" fmla="val 50000"/>
                <a:gd name="adj2" fmla="val 107332"/>
              </a:avLst>
            </a:prstGeom>
            <a:solidFill>
              <a:srgbClr val="FF00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b="1" dirty="0" smtClean="0"/>
                <a:t>Integer ALU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" y="1143000"/>
            <a:ext cx="8648565" cy="44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" y="1143000"/>
            <a:ext cx="8658988" cy="447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Performance Gain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339516" y="2864619"/>
            <a:ext cx="541020" cy="238315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4450482" y="2253114"/>
            <a:ext cx="541020" cy="299466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059364" y="1842795"/>
            <a:ext cx="694314" cy="3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2" indent="-228600"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88%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755514" y="5715000"/>
            <a:ext cx="563297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2" indent="-228600">
              <a:spcBef>
                <a:spcPct val="20000"/>
              </a:spcBef>
            </a:pPr>
            <a:r>
              <a:rPr lang="en-US" b="1" dirty="0" smtClean="0"/>
              <a:t>*Live core: a fault-free version of the undead core 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89706" y="2470041"/>
            <a:ext cx="694314" cy="3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2" indent="-228600"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72%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Area and Power Overheads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19</a:t>
            </a:fld>
            <a:endParaRPr lang="en-US" dirty="0" smtClean="0"/>
          </a:p>
        </p:txBody>
      </p:sp>
      <p:pic>
        <p:nvPicPr>
          <p:cNvPr id="447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32" y="1316736"/>
            <a:ext cx="8288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4334933" y="3810001"/>
            <a:ext cx="3665219" cy="1168400"/>
            <a:chOff x="4334933" y="3810001"/>
            <a:chExt cx="3665219" cy="1168400"/>
          </a:xfrm>
        </p:grpSpPr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4334933" y="3810001"/>
              <a:ext cx="541020" cy="11684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901267" y="3810001"/>
              <a:ext cx="541020" cy="11684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459132" y="3810001"/>
              <a:ext cx="541020" cy="11684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prstDash val="sysDash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793" y="1752659"/>
            <a:ext cx="2718496" cy="272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 bwMode="auto">
          <a:xfrm rot="16200000" flipH="1">
            <a:off x="6510257" y="3683858"/>
            <a:ext cx="2568150" cy="683148"/>
          </a:xfrm>
          <a:prstGeom prst="line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850222" y="3046254"/>
            <a:ext cx="2616624" cy="1982598"/>
          </a:xfrm>
          <a:prstGeom prst="line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54001" y="1182414"/>
            <a:ext cx="5846762" cy="48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/>
              <a:t>Hard-faults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Intrinsic </a:t>
            </a:r>
            <a:r>
              <a:rPr lang="en-US" b="1" dirty="0" smtClean="0"/>
              <a:t>(silicon defects)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Extrinsic </a:t>
            </a:r>
            <a:r>
              <a:rPr lang="en-US" b="1" dirty="0" smtClean="0"/>
              <a:t>(impurities, litho imperfections)</a:t>
            </a:r>
          </a:p>
          <a:p>
            <a:pPr marL="228600" lvl="3" indent="-228600">
              <a:spcBef>
                <a:spcPct val="20000"/>
              </a:spcBef>
            </a:pPr>
            <a:endParaRPr lang="en-US" sz="2400" b="1" dirty="0" smtClean="0"/>
          </a:p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/>
              <a:t>One defect per five 100mm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</a:p>
          <a:p>
            <a:pPr marL="228600" lvl="2" indent="-228600">
              <a:spcBef>
                <a:spcPct val="20000"/>
              </a:spcBef>
            </a:pPr>
            <a:r>
              <a:rPr lang="en-US" sz="2400" b="1" dirty="0" smtClean="0"/>
              <a:t>	dies expected (ITRS)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Threatens manufacturing yield</a:t>
            </a:r>
          </a:p>
          <a:p>
            <a:pPr marL="228600" lvl="3" indent="-228600">
              <a:spcBef>
                <a:spcPct val="20000"/>
              </a:spcBef>
              <a:buFont typeface="Courier New" pitchFamily="49" charset="0"/>
              <a:buChar char="o"/>
            </a:pPr>
            <a:endParaRPr lang="en-US" sz="2400" b="1" dirty="0" smtClean="0"/>
          </a:p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/>
              <a:t>Currently resolved with core disabling (e.g., IBM Cell)</a:t>
            </a:r>
            <a:endParaRPr lang="en-US" sz="2800" b="1" dirty="0" smtClean="0"/>
          </a:p>
        </p:txBody>
      </p:sp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839946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kern="0" dirty="0" smtClean="0">
                <a:solidFill>
                  <a:schemeClr val="bg1"/>
                </a:solidFill>
                <a:latin typeface="+mj-lt"/>
              </a:rPr>
              <a:t>Manufacturing Defects</a:t>
            </a:r>
            <a:endParaRPr lang="en-US" sz="40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25" name="Slide Number Placeholder 6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329D77-2308-4971-AD9A-65A56CE75AA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 rot="10800000" flipV="1">
            <a:off x="5155119" y="2498165"/>
            <a:ext cx="1987190" cy="848249"/>
          </a:xfrm>
          <a:prstGeom prst="line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15" descr="defe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6444" y="3326513"/>
            <a:ext cx="3036280" cy="20178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7167798" y="2501927"/>
            <a:ext cx="315878" cy="255728"/>
          </a:xfrm>
          <a:prstGeom prst="rect">
            <a:avLst/>
          </a:prstGeom>
          <a:solidFill>
            <a:schemeClr val="tx1">
              <a:alpha val="10000"/>
            </a:schemeClr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rot="16200000" flipH="1">
            <a:off x="7402796" y="2564839"/>
            <a:ext cx="836135" cy="702787"/>
          </a:xfrm>
          <a:prstGeom prst="line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156371" y="3338058"/>
            <a:ext cx="3015884" cy="200780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839946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Conclusion</a:t>
            </a:r>
            <a:endParaRPr lang="en-US" sz="4800" b="1" kern="0" dirty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3999" y="1219200"/>
            <a:ext cx="8432801" cy="496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Faulty, “dead” cores can be revived to perform useful work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Coupling faulty cores presents unique challenges</a:t>
            </a:r>
          </a:p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endParaRPr lang="en-US" b="1" dirty="0" smtClean="0"/>
          </a:p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Necromancer exploits efficient </a:t>
            </a:r>
            <a:r>
              <a:rPr lang="en-US" sz="2000" b="1" dirty="0" err="1" smtClean="0"/>
              <a:t>microarchitectural</a:t>
            </a:r>
            <a:r>
              <a:rPr lang="en-US" sz="2000" b="1" dirty="0" smtClean="0"/>
              <a:t> enhancements to provide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Intrinsically robust hints (BP, I$ and D$ </a:t>
            </a:r>
            <a:r>
              <a:rPr lang="en-US" b="1" dirty="0" err="1" smtClean="0"/>
              <a:t>prefetching</a:t>
            </a:r>
            <a:r>
              <a:rPr lang="en-US" b="1" dirty="0" smtClean="0"/>
              <a:t>)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Fine and coarse-grained hint monitoring/disabling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Dynamic inter-core state resynchronization (see paper)</a:t>
            </a:r>
          </a:p>
          <a:p>
            <a:pPr marL="228600" lvl="2" indent="-228600">
              <a:spcBef>
                <a:spcPct val="20000"/>
              </a:spcBef>
            </a:pPr>
            <a:endParaRPr lang="en-US" b="1" dirty="0"/>
          </a:p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In a 4-core CMP, Necromancer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Recovers, on average, 88% of an undead core’s original performance 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Incurs modest area and power overheads of 5.3% and 8.5%</a:t>
            </a:r>
            <a:endParaRPr lang="en-US" b="1" dirty="0"/>
          </a:p>
        </p:txBody>
      </p:sp>
      <p:sp>
        <p:nvSpPr>
          <p:cNvPr id="26628" name="Slide Number Placeholder 6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684C91-4481-445B-B357-A0A39441570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Questions?</a:t>
            </a:r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634025-9311-48F8-A434-609BB155DC3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2574925" y="3554413"/>
            <a:ext cx="4094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http://cccp.eecs.umich.edu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838" y="3143250"/>
            <a:ext cx="35988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Improving Yield w/o Core Disabling</a:t>
            </a:r>
            <a:endParaRPr lang="en-US" sz="40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781E5-30AE-485D-B95C-531228866B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56209" y="1003299"/>
            <a:ext cx="4191001" cy="2406651"/>
            <a:chOff x="297541" y="4130703"/>
            <a:chExt cx="4190711" cy="2409125"/>
          </a:xfrm>
        </p:grpSpPr>
        <p:sp>
          <p:nvSpPr>
            <p:cNvPr id="59" name="Round Diagonal Corner Rectangle 58"/>
            <p:cNvSpPr/>
            <p:nvPr/>
          </p:nvSpPr>
          <p:spPr bwMode="auto">
            <a:xfrm>
              <a:off x="384847" y="4585196"/>
              <a:ext cx="4103405" cy="1954632"/>
            </a:xfrm>
            <a:prstGeom prst="round2DiagRect">
              <a:avLst/>
            </a:prstGeom>
            <a:solidFill>
              <a:srgbClr val="0070C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marL="285750" indent="-28575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2200" b="1" dirty="0" smtClean="0"/>
                <a:t>Large % of chip area</a:t>
              </a:r>
              <a:endParaRPr lang="en-US" sz="2200" b="1" dirty="0"/>
            </a:p>
            <a:p>
              <a:pPr marL="285750" indent="-285750">
                <a:spcBef>
                  <a:spcPct val="50000"/>
                </a:spcBef>
                <a:buFont typeface="Wingdings" pitchFamily="2" charset="2"/>
                <a:buChar char="§"/>
                <a:tabLst>
                  <a:tab pos="228600" algn="l"/>
                </a:tabLst>
                <a:defRPr/>
              </a:pPr>
              <a:r>
                <a:rPr lang="en-US" sz="2200" b="1" dirty="0" smtClean="0"/>
                <a:t>Regular design and behavior</a:t>
              </a:r>
            </a:p>
            <a:p>
              <a:pPr indent="28575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2200" b="1" dirty="0" smtClean="0"/>
                <a:t>Many existing solutions</a:t>
              </a:r>
              <a:endParaRPr lang="en-US" sz="22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7541" y="4130703"/>
              <a:ext cx="2860477" cy="43133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b="1" dirty="0" smtClean="0"/>
                <a:t>On-chip Caches</a:t>
              </a:r>
              <a:endParaRPr lang="en-US" sz="2200" b="1" dirty="0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56209" y="3451225"/>
            <a:ext cx="4200527" cy="2711449"/>
            <a:chOff x="297541" y="4130703"/>
            <a:chExt cx="4200237" cy="2714236"/>
          </a:xfrm>
        </p:grpSpPr>
        <p:sp>
          <p:nvSpPr>
            <p:cNvPr id="63" name="Round Diagonal Corner Rectangle 62"/>
            <p:cNvSpPr/>
            <p:nvPr/>
          </p:nvSpPr>
          <p:spPr bwMode="auto">
            <a:xfrm>
              <a:off x="384848" y="4585194"/>
              <a:ext cx="4112930" cy="2259745"/>
            </a:xfrm>
            <a:prstGeom prst="round2DiagRect">
              <a:avLst/>
            </a:prstGeom>
            <a:solidFill>
              <a:srgbClr val="FFFF00">
                <a:alpha val="50000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/>
            <a:lstStyle/>
            <a:p>
              <a:pPr indent="2286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2200" b="1" dirty="0" smtClean="0"/>
                <a:t>Significant % of chip area</a:t>
              </a:r>
              <a:endParaRPr lang="en-US" sz="2200" b="1" dirty="0"/>
            </a:p>
            <a:p>
              <a:pPr marL="228600" indent="-2286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2200" b="1" dirty="0" smtClean="0"/>
                <a:t>Inherently complex and irregular</a:t>
              </a:r>
            </a:p>
            <a:p>
              <a:pPr marL="228600" indent="-228600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en-US" sz="2200" b="1" dirty="0" smtClean="0"/>
                <a:t>Must be addressed to  improve overall yield</a:t>
              </a:r>
              <a:endParaRPr lang="en-US" sz="22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97541" y="4130703"/>
              <a:ext cx="2860477" cy="43133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200" b="1" dirty="0" smtClean="0"/>
                <a:t>Processing Cores</a:t>
              </a:r>
              <a:endParaRPr lang="en-US" sz="2200" b="1" dirty="0"/>
            </a:p>
          </p:txBody>
        </p:sp>
      </p:grpSp>
      <p:pic>
        <p:nvPicPr>
          <p:cNvPr id="52" name="Picture 51" descr="opter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286000"/>
            <a:ext cx="3657600" cy="3810000"/>
          </a:xfrm>
          <a:prstGeom prst="rect">
            <a:avLst/>
          </a:prstGeom>
        </p:spPr>
      </p:pic>
      <p:pic>
        <p:nvPicPr>
          <p:cNvPr id="78" name="Picture 77" descr="opteron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9200" y="2286000"/>
            <a:ext cx="3657600" cy="3810000"/>
          </a:xfrm>
          <a:prstGeom prst="rect">
            <a:avLst/>
          </a:prstGeom>
        </p:spPr>
      </p:pic>
      <p:grpSp>
        <p:nvGrpSpPr>
          <p:cNvPr id="5" name="Group 87"/>
          <p:cNvGrpSpPr/>
          <p:nvPr/>
        </p:nvGrpSpPr>
        <p:grpSpPr>
          <a:xfrm>
            <a:off x="5411204" y="2649008"/>
            <a:ext cx="2965080" cy="2718591"/>
            <a:chOff x="1931404" y="1825624"/>
            <a:chExt cx="2965080" cy="2718591"/>
          </a:xfrm>
        </p:grpSpPr>
        <p:pic>
          <p:nvPicPr>
            <p:cNvPr id="93" name="Picture 92" descr="U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8388" y="1825624"/>
              <a:ext cx="1238096" cy="1028572"/>
            </a:xfrm>
            <a:prstGeom prst="rect">
              <a:avLst/>
            </a:prstGeom>
            <a:ln w="25400">
              <a:solidFill>
                <a:srgbClr val="FFFF00"/>
              </a:solidFill>
              <a:prstDash val="sysDash"/>
            </a:ln>
          </p:spPr>
        </p:pic>
        <p:pic>
          <p:nvPicPr>
            <p:cNvPr id="94" name="Picture 93" descr="L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1404" y="3547389"/>
              <a:ext cx="1244445" cy="996826"/>
            </a:xfrm>
            <a:prstGeom prst="rect">
              <a:avLst/>
            </a:prstGeom>
            <a:ln w="25400">
              <a:solidFill>
                <a:srgbClr val="FFFF00"/>
              </a:solidFill>
              <a:prstDash val="sysDash"/>
            </a:ln>
          </p:spPr>
        </p:pic>
        <p:pic>
          <p:nvPicPr>
            <p:cNvPr id="95" name="Picture 94" descr="UL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1404" y="1825624"/>
              <a:ext cx="1244445" cy="1028572"/>
            </a:xfrm>
            <a:prstGeom prst="rect">
              <a:avLst/>
            </a:prstGeom>
            <a:ln w="25400">
              <a:solidFill>
                <a:srgbClr val="FFFF00"/>
              </a:solidFill>
              <a:prstDash val="sysDash"/>
            </a:ln>
          </p:spPr>
        </p:pic>
        <p:pic>
          <p:nvPicPr>
            <p:cNvPr id="96" name="Picture 95" descr="L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8388" y="3547389"/>
              <a:ext cx="1238096" cy="996826"/>
            </a:xfrm>
            <a:prstGeom prst="rect">
              <a:avLst/>
            </a:prstGeom>
            <a:ln w="25400">
              <a:solidFill>
                <a:srgbClr val="FFFF00"/>
              </a:solidFill>
              <a:prstDash val="sysDash"/>
            </a:ln>
          </p:spPr>
        </p:pic>
      </p:grpSp>
      <p:grpSp>
        <p:nvGrpSpPr>
          <p:cNvPr id="31" name="Group 30"/>
          <p:cNvGrpSpPr/>
          <p:nvPr/>
        </p:nvGrpSpPr>
        <p:grpSpPr>
          <a:xfrm>
            <a:off x="5180916" y="3250964"/>
            <a:ext cx="3433716" cy="2576288"/>
            <a:chOff x="5180916" y="3250964"/>
            <a:chExt cx="3433716" cy="2576288"/>
          </a:xfrm>
        </p:grpSpPr>
        <p:pic>
          <p:nvPicPr>
            <p:cNvPr id="81" name="Picture 80" descr="UR_E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35157" y="3309707"/>
              <a:ext cx="298413" cy="304762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82" name="Picture 81" descr="UR_M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8231" y="3251756"/>
              <a:ext cx="292064" cy="393651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83" name="Picture 82" descr="LL_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7173" y="4439213"/>
              <a:ext cx="285715" cy="311111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84" name="Picture 83" descr="LL_M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5653" y="4408249"/>
              <a:ext cx="304762" cy="393651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85" name="Picture 84" descr="UL_E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62412" y="3309230"/>
              <a:ext cx="285715" cy="298413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86" name="Picture 85" descr="UL_M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2001" y="3250964"/>
              <a:ext cx="298413" cy="400000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87" name="Picture 86" descr="LR_E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35950" y="4438418"/>
              <a:ext cx="298413" cy="304762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88" name="Picture 87" descr="LR_M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45531" y="4408250"/>
              <a:ext cx="298413" cy="406349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89" name="Picture 88" descr="cache_bottom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09083" y="5370109"/>
              <a:ext cx="2965080" cy="457143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90" name="Picture 89" descr="cache_LL.pn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80916" y="4766934"/>
              <a:ext cx="228572" cy="1060318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91" name="Picture 90" descr="cache_LR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73362" y="4779633"/>
              <a:ext cx="241270" cy="1047619"/>
            </a:xfrm>
            <a:prstGeom prst="rect">
              <a:avLst/>
            </a:prstGeom>
            <a:ln w="25400">
              <a:noFill/>
              <a:prstDash val="sysDash"/>
            </a:ln>
          </p:spPr>
        </p:pic>
        <p:pic>
          <p:nvPicPr>
            <p:cNvPr id="30" name="Picture 29" descr="cache_middle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13248" y="3675888"/>
              <a:ext cx="2950354" cy="694944"/>
            </a:xfrm>
            <a:prstGeom prst="rect">
              <a:avLst/>
            </a:prstGeom>
            <a:ln w="25400">
              <a:noFill/>
              <a:prstDash val="sysDash"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ombie-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6351" y="2181226"/>
            <a:ext cx="3809999" cy="3981448"/>
          </a:xfrm>
          <a:prstGeom prst="rect">
            <a:avLst/>
          </a:prstGeom>
        </p:spPr>
      </p:pic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839946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0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Necromancer (NM)</a:t>
            </a:r>
            <a:endParaRPr lang="en-US" sz="4800" b="1" kern="0" dirty="0">
              <a:solidFill>
                <a:schemeClr val="bg1"/>
              </a:solidFill>
            </a:endParaRPr>
          </a:p>
        </p:txBody>
      </p:sp>
      <p:sp>
        <p:nvSpPr>
          <p:cNvPr id="6149" name="Slide Number Placeholder 6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D45A39-4D6C-43EA-997A-806C7A2A3332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97226" y="1146567"/>
            <a:ext cx="8324624" cy="473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/>
              <a:t>Goal: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Maintain the overall performance of a CMP in the face of hard-faults (in processing cores)</a:t>
            </a:r>
          </a:p>
          <a:p>
            <a:pPr marL="685800" lvl="3" indent="-228600">
              <a:spcBef>
                <a:spcPct val="20000"/>
              </a:spcBef>
            </a:pPr>
            <a:endParaRPr lang="en-US" sz="2400" b="1" dirty="0" smtClean="0"/>
          </a:p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="1" dirty="0" smtClean="0"/>
              <a:t>Intuition: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A core with a hard-fault (a “dead” </a:t>
            </a:r>
          </a:p>
          <a:p>
            <a:pPr marL="685800" lvl="3" indent="-228600">
              <a:spcBef>
                <a:spcPct val="20000"/>
              </a:spcBef>
            </a:pPr>
            <a:r>
              <a:rPr lang="en-US" sz="2000" b="1" dirty="0" smtClean="0"/>
              <a:t>	core) may still be able to perform </a:t>
            </a:r>
          </a:p>
          <a:p>
            <a:pPr marL="685800" lvl="3" indent="-228600">
              <a:spcBef>
                <a:spcPct val="20000"/>
              </a:spcBef>
            </a:pPr>
            <a:r>
              <a:rPr lang="en-US" sz="2000" b="1" dirty="0" smtClean="0"/>
              <a:t>	useful work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endParaRPr lang="en-US" sz="2400" b="1" dirty="0" smtClean="0"/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Utilize dead cores to mitigate </a:t>
            </a:r>
          </a:p>
          <a:p>
            <a:pPr marL="685800" lvl="3" indent="-228600">
              <a:spcBef>
                <a:spcPct val="20000"/>
              </a:spcBef>
            </a:pPr>
            <a:r>
              <a:rPr lang="en-US" sz="2000" b="1" dirty="0" smtClean="0"/>
              <a:t>	performance loss</a:t>
            </a:r>
          </a:p>
          <a:p>
            <a:pPr marL="685800" lvl="2" indent="-228600">
              <a:spcBef>
                <a:spcPct val="20000"/>
              </a:spcBef>
            </a:pPr>
            <a:endParaRPr lang="en-US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27" y="1097280"/>
            <a:ext cx="8102346" cy="459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831596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Impact of Hard-Faults on Program Execution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F4CDF-5101-4E2B-A4A6-12EDA1386D6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09687" y="5572125"/>
            <a:ext cx="8413471" cy="60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% of injected hard-faults that manifest as architectural state* mismatches @ different latencies (# of committed instructions)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440217" y="1634836"/>
            <a:ext cx="443347" cy="306647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5" name="Round Diagonal Corner Rectangle 24"/>
          <p:cNvSpPr>
            <a:spLocks noChangeArrowheads="1"/>
          </p:cNvSpPr>
          <p:nvPr/>
        </p:nvSpPr>
        <p:spPr bwMode="auto">
          <a:xfrm>
            <a:off x="457200" y="2286000"/>
            <a:ext cx="8229600" cy="2286000"/>
          </a:xfrm>
          <a:prstGeom prst="round2Diag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b="1" dirty="0" smtClean="0"/>
              <a:t>More than 40% of the injected faults cause an immediate architectural state* mismatch (&lt;10K instructions) </a:t>
            </a:r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sz="1200" b="1" dirty="0" smtClean="0"/>
          </a:p>
          <a:p>
            <a:pPr marL="228600" indent="-2286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200" b="1" dirty="0" smtClean="0"/>
              <a:t>A faulty core cannot be trusted to perform correctly even for short periods of program execution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4" y="1088136"/>
            <a:ext cx="8986352" cy="343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Relax Correctness Constraint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8908" y="4579620"/>
            <a:ext cx="8846185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Similarity </a:t>
            </a:r>
            <a:r>
              <a:rPr lang="en-US" sz="2000" b="1" dirty="0"/>
              <a:t>Index: </a:t>
            </a:r>
            <a:r>
              <a:rPr lang="en-US" sz="2000" b="1" dirty="0" smtClean="0"/>
              <a:t>% of committed PCs </a:t>
            </a:r>
            <a:r>
              <a:rPr lang="en-US" sz="2000" b="1" dirty="0"/>
              <a:t>matching between </a:t>
            </a:r>
            <a:r>
              <a:rPr lang="en-US" sz="2000" b="1" dirty="0" smtClean="0"/>
              <a:t>a faulty </a:t>
            </a:r>
            <a:r>
              <a:rPr lang="en-US" sz="2000" b="1" dirty="0"/>
              <a:t>and golden </a:t>
            </a:r>
            <a:r>
              <a:rPr lang="en-US" sz="2000" b="1" dirty="0" smtClean="0"/>
              <a:t>execution (sampled @ 1K instruction intervals)</a:t>
            </a:r>
            <a:endParaRPr lang="en-US" sz="2000" b="1" dirty="0"/>
          </a:p>
        </p:txBody>
      </p:sp>
      <p:sp>
        <p:nvSpPr>
          <p:cNvPr id="10" name="Round Diagonal Corner Rectangle 9"/>
          <p:cNvSpPr>
            <a:spLocks noChangeArrowheads="1"/>
          </p:cNvSpPr>
          <p:nvPr/>
        </p:nvSpPr>
        <p:spPr bwMode="auto">
          <a:xfrm>
            <a:off x="457200" y="5341620"/>
            <a:ext cx="8229600" cy="807720"/>
          </a:xfrm>
          <a:prstGeom prst="round2Diag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>
              <a:spcBef>
                <a:spcPct val="50000"/>
              </a:spcBef>
              <a:defRPr/>
            </a:pPr>
            <a:r>
              <a:rPr lang="en-US" sz="2200" b="1" dirty="0" smtClean="0"/>
              <a:t>At a similarity index of 90%, more than 85% of the faulty cores can successfully commit at least 100K instructions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70448" y="4030980"/>
            <a:ext cx="541020" cy="21336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 dirty="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8489335" y="1274618"/>
            <a:ext cx="175490" cy="238298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199" y="179388"/>
            <a:ext cx="82645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Using the (Un)dead Core to Generate Hints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8275" y="1310640"/>
            <a:ext cx="86709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dirty="0" smtClean="0"/>
              <a:t>Observation: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The execution of a program on a faulty core, although imperfect, </a:t>
            </a:r>
            <a:r>
              <a:rPr lang="en-US" sz="2000" b="1" i="1" dirty="0" smtClean="0">
                <a:solidFill>
                  <a:srgbClr val="C00000"/>
                </a:solidFill>
              </a:rPr>
              <a:t>coarsely </a:t>
            </a:r>
            <a:r>
              <a:rPr lang="en-US" sz="2000" b="1" dirty="0" smtClean="0"/>
              <a:t>resembles a fault-free execution</a:t>
            </a:r>
            <a:endParaRPr lang="en-US" sz="2400" b="1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8260" y="2929890"/>
            <a:ext cx="5250516" cy="30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dirty="0" smtClean="0"/>
              <a:t>Proposal:</a:t>
            </a:r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Use the faulty, “dead”, core to </a:t>
            </a:r>
            <a:r>
              <a:rPr lang="en-US" sz="2000" b="1" i="1" dirty="0" smtClean="0">
                <a:solidFill>
                  <a:srgbClr val="C00000"/>
                </a:solidFill>
              </a:rPr>
              <a:t>accelerate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a fault-free core running the same application</a:t>
            </a:r>
            <a:endParaRPr lang="en-US" sz="2400" b="1" dirty="0" smtClean="0"/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b="1" dirty="0" smtClean="0"/>
          </a:p>
          <a:p>
            <a:pPr marL="6858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Extract useful information from the (un)dead core and send it as hints to the fault-free core, the “animator” core</a:t>
            </a:r>
            <a:endParaRPr lang="en-US" sz="2400" b="1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709229" y="2661195"/>
            <a:ext cx="2119085" cy="1959428"/>
          </a:xfrm>
          <a:prstGeom prst="roundRect">
            <a:avLst/>
          </a:prstGeom>
          <a:solidFill>
            <a:srgbClr val="0070C0">
              <a:alpha val="50000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(Un)dead</a:t>
            </a:r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Core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128657" y="4983479"/>
            <a:ext cx="1203168" cy="856344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Animator</a:t>
            </a:r>
            <a:endParaRPr lang="en-US" b="1" dirty="0" smtClean="0"/>
          </a:p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Core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Elbow Connector 10"/>
          <p:cNvCxnSpPr>
            <a:stCxn id="7" idx="2"/>
            <a:endCxn id="8" idx="3"/>
          </p:cNvCxnSpPr>
          <p:nvPr/>
        </p:nvCxnSpPr>
        <p:spPr bwMode="auto">
          <a:xfrm rot="5400000">
            <a:off x="7154785" y="4797664"/>
            <a:ext cx="791028" cy="436947"/>
          </a:xfrm>
          <a:prstGeom prst="curvedConnector2">
            <a:avLst/>
          </a:prstGeom>
          <a:solidFill>
            <a:srgbClr val="99CCFF"/>
          </a:solidFill>
          <a:ln w="38100" cap="flat" cmpd="sng" algn="ctr">
            <a:solidFill>
              <a:srgbClr val="C00000"/>
            </a:solidFill>
            <a:prstDash val="sysDash"/>
            <a:round/>
            <a:headEnd type="oval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768770" y="4997994"/>
            <a:ext cx="783772" cy="3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Hints</a:t>
            </a:r>
            <a:endParaRPr lang="en-US" b="1" dirty="0"/>
          </a:p>
        </p:txBody>
      </p:sp>
      <p:sp>
        <p:nvSpPr>
          <p:cNvPr id="19" name="Down Arrow 18"/>
          <p:cNvSpPr/>
          <p:nvPr/>
        </p:nvSpPr>
        <p:spPr bwMode="auto">
          <a:xfrm rot="10800000">
            <a:off x="5678712" y="4475480"/>
            <a:ext cx="435429" cy="1364343"/>
          </a:xfrm>
          <a:prstGeom prst="downArrow">
            <a:avLst>
              <a:gd name="adj1" fmla="val 50000"/>
              <a:gd name="adj2" fmla="val 80000"/>
            </a:avLst>
          </a:prstGeom>
          <a:gradFill>
            <a:gsLst>
              <a:gs pos="0">
                <a:srgbClr val="FFFF00"/>
              </a:gs>
              <a:gs pos="100000">
                <a:srgbClr val="0070C0"/>
              </a:gs>
            </a:gsLst>
            <a:lin ang="5400000" scaled="0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011058" y="5151705"/>
            <a:ext cx="1204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Performance</a:t>
            </a:r>
            <a:endParaRPr lang="en-US" sz="1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8908" y="4229100"/>
            <a:ext cx="8846185" cy="183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Original Performance</a:t>
            </a:r>
          </a:p>
          <a:p>
            <a:pPr marL="685800" lvl="2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IPC of different Alpha microprocessors (normalized to an EV4)</a:t>
            </a:r>
          </a:p>
          <a:p>
            <a:pPr marL="228600" lvl="1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Performance w/ Hints</a:t>
            </a:r>
          </a:p>
          <a:p>
            <a:pPr marL="685800" lvl="2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Perfect branch prediction</a:t>
            </a:r>
          </a:p>
          <a:p>
            <a:pPr marL="685800" lvl="2" indent="-2286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dirty="0" smtClean="0"/>
              <a:t>No L1 cache misses</a:t>
            </a:r>
          </a:p>
        </p:txBody>
      </p:sp>
      <p:sp>
        <p:nvSpPr>
          <p:cNvPr id="13" name="Round Diagonal Corner Rectangle 12"/>
          <p:cNvSpPr>
            <a:spLocks noChangeArrowheads="1"/>
          </p:cNvSpPr>
          <p:nvPr/>
        </p:nvSpPr>
        <p:spPr bwMode="auto">
          <a:xfrm>
            <a:off x="457200" y="4488180"/>
            <a:ext cx="8229600" cy="1348740"/>
          </a:xfrm>
          <a:prstGeom prst="round2Diag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>
              <a:spcBef>
                <a:spcPct val="50000"/>
              </a:spcBef>
              <a:defRPr/>
            </a:pPr>
            <a:r>
              <a:rPr lang="en-US" sz="2200" b="1" dirty="0" smtClean="0"/>
              <a:t>With </a:t>
            </a:r>
            <a:r>
              <a:rPr lang="en-US" sz="2200" b="1" dirty="0" smtClean="0">
                <a:solidFill>
                  <a:srgbClr val="FF0000"/>
                </a:solidFill>
              </a:rPr>
              <a:t>perfect hints</a:t>
            </a:r>
            <a:r>
              <a:rPr lang="en-US" sz="2200" b="1" dirty="0" smtClean="0"/>
              <a:t>, most of the simpler cores (EV4, EV5, and EV4-OoO) can achieve a performance comparable to that of the 6-issue </a:t>
            </a:r>
            <a:r>
              <a:rPr lang="en-US" sz="2200" b="1" dirty="0" err="1" smtClean="0"/>
              <a:t>OoO</a:t>
            </a:r>
            <a:r>
              <a:rPr lang="en-US" sz="2200" b="1" dirty="0" smtClean="0"/>
              <a:t> EV6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29" y="1179576"/>
            <a:ext cx="8843980" cy="30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" y="1179576"/>
            <a:ext cx="8859735" cy="30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Rectangle 5"/>
          <p:cNvSpPr txBox="1">
            <a:spLocks noChangeArrowheads="1"/>
          </p:cNvSpPr>
          <p:nvPr/>
        </p:nvSpPr>
        <p:spPr bwMode="auto">
          <a:xfrm>
            <a:off x="203200" y="179388"/>
            <a:ext cx="7772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Opportunities for Acceleration</a:t>
            </a:r>
            <a:endParaRPr lang="en-US" sz="36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196C8-B360-4F4F-8316-1BFAF451FB68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8558222" y="2004291"/>
            <a:ext cx="332509" cy="19304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416854" y="1739901"/>
            <a:ext cx="641925" cy="215833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prstDash val="sys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2" name="Up Arrow 11"/>
          <p:cNvSpPr/>
          <p:nvPr/>
        </p:nvSpPr>
        <p:spPr bwMode="auto">
          <a:xfrm rot="16200000" flipV="1">
            <a:off x="697350" y="1303681"/>
            <a:ext cx="73152" cy="685800"/>
          </a:xfrm>
          <a:prstGeom prst="up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786" y="1487995"/>
            <a:ext cx="389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Increasing complexity/resources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3" grpId="0" animBg="1"/>
      <p:bldP spid="12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Core Coupling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781E5-30AE-485D-B95C-531228866B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1168" y="1200151"/>
            <a:ext cx="8725794" cy="491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lvl="2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Typically configured as leader/follower cores where the leader runs ahead and attempts to accelerates the follower</a:t>
            </a:r>
          </a:p>
          <a:p>
            <a:pPr marL="685800" lvl="3" indent="-228600">
              <a:spcBef>
                <a:spcPct val="20000"/>
              </a:spcBef>
            </a:pPr>
            <a:endParaRPr lang="en-US" sz="2000" b="1" dirty="0" smtClean="0"/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Slipstream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Master/slave Speculation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endParaRPr lang="en-US" sz="2000" b="1" dirty="0" smtClean="0"/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Flea Flicker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Dual-core Execution</a:t>
            </a:r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endParaRPr lang="en-US" sz="2000" b="1" dirty="0" smtClean="0"/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err="1" smtClean="0"/>
              <a:t>Paceline</a:t>
            </a:r>
            <a:endParaRPr lang="en-US" sz="2000" b="1" dirty="0" smtClean="0"/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endParaRPr lang="en-US" sz="2000" b="1" dirty="0" smtClean="0"/>
          </a:p>
          <a:p>
            <a:pPr marL="685800" lvl="3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/>
              <a:t>DIVA</a:t>
            </a:r>
          </a:p>
          <a:p>
            <a:pPr marL="685800" lvl="3" indent="-228600">
              <a:spcBef>
                <a:spcPct val="20000"/>
              </a:spcBef>
            </a:pPr>
            <a:endParaRPr lang="en-US" sz="2400" b="1" dirty="0" smtClean="0"/>
          </a:p>
        </p:txBody>
      </p:sp>
      <p:grpSp>
        <p:nvGrpSpPr>
          <p:cNvPr id="3" name="Group 18"/>
          <p:cNvGrpSpPr/>
          <p:nvPr/>
        </p:nvGrpSpPr>
        <p:grpSpPr>
          <a:xfrm>
            <a:off x="4055745" y="2266949"/>
            <a:ext cx="4775835" cy="822961"/>
            <a:chOff x="4055745" y="1638299"/>
            <a:chExt cx="4775835" cy="822961"/>
          </a:xfrm>
        </p:grpSpPr>
        <p:sp>
          <p:nvSpPr>
            <p:cNvPr id="9" name="Right Brace 101"/>
            <p:cNvSpPr>
              <a:spLocks/>
            </p:cNvSpPr>
            <p:nvPr/>
          </p:nvSpPr>
          <p:spPr bwMode="auto">
            <a:xfrm>
              <a:off x="4055745" y="1638299"/>
              <a:ext cx="588955" cy="822961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4656454" y="1757392"/>
              <a:ext cx="4175126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smtClean="0"/>
                <a:t>The leader runs ahead by executing a “pruned” version of the application</a:t>
              </a:r>
              <a:endParaRPr lang="en-US" sz="1600" b="1" dirty="0"/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4055745" y="3280194"/>
            <a:ext cx="4775835" cy="822961"/>
            <a:chOff x="4055745" y="2663189"/>
            <a:chExt cx="4775835" cy="822961"/>
          </a:xfrm>
        </p:grpSpPr>
        <p:sp>
          <p:nvSpPr>
            <p:cNvPr id="15" name="Right Brace 101"/>
            <p:cNvSpPr>
              <a:spLocks/>
            </p:cNvSpPr>
            <p:nvPr/>
          </p:nvSpPr>
          <p:spPr bwMode="auto">
            <a:xfrm>
              <a:off x="4055745" y="2663189"/>
              <a:ext cx="588955" cy="822961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656454" y="2782282"/>
              <a:ext cx="4175126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smtClean="0"/>
                <a:t>The leader speculates on long-latency operations</a:t>
              </a:r>
              <a:endParaRPr lang="en-US" sz="1600" b="1" dirty="0"/>
            </a:p>
          </p:txBody>
        </p:sp>
      </p:grpSp>
      <p:grpSp>
        <p:nvGrpSpPr>
          <p:cNvPr id="7" name="Group 16"/>
          <p:cNvGrpSpPr/>
          <p:nvPr/>
        </p:nvGrpSpPr>
        <p:grpSpPr>
          <a:xfrm>
            <a:off x="4055745" y="4293439"/>
            <a:ext cx="4775835" cy="584775"/>
            <a:chOff x="4055745" y="3558109"/>
            <a:chExt cx="4775835" cy="584775"/>
          </a:xfrm>
        </p:grpSpPr>
        <p:sp>
          <p:nvSpPr>
            <p:cNvPr id="13" name="Right Brace 101"/>
            <p:cNvSpPr>
              <a:spLocks/>
            </p:cNvSpPr>
            <p:nvPr/>
          </p:nvSpPr>
          <p:spPr bwMode="auto">
            <a:xfrm>
              <a:off x="4055745" y="3606656"/>
              <a:ext cx="588955" cy="487681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 bwMode="auto">
            <a:xfrm>
              <a:off x="4656454" y="3558109"/>
              <a:ext cx="4175126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smtClean="0"/>
                <a:t>The leader is aggressively frequency scaled (reduced safety margins)</a:t>
              </a:r>
              <a:endParaRPr lang="en-US" sz="1600" b="1" dirty="0"/>
            </a:p>
          </p:txBody>
        </p:sp>
      </p:grpSp>
      <p:grpSp>
        <p:nvGrpSpPr>
          <p:cNvPr id="18" name="Group 16"/>
          <p:cNvGrpSpPr/>
          <p:nvPr/>
        </p:nvGrpSpPr>
        <p:grpSpPr>
          <a:xfrm>
            <a:off x="4059936" y="5112589"/>
            <a:ext cx="4722115" cy="584775"/>
            <a:chOff x="4055745" y="3558109"/>
            <a:chExt cx="4722115" cy="584775"/>
          </a:xfrm>
        </p:grpSpPr>
        <p:sp>
          <p:nvSpPr>
            <p:cNvPr id="19" name="Right Brace 101"/>
            <p:cNvSpPr>
              <a:spLocks/>
            </p:cNvSpPr>
            <p:nvPr/>
          </p:nvSpPr>
          <p:spPr bwMode="auto">
            <a:xfrm>
              <a:off x="4055745" y="3606656"/>
              <a:ext cx="588955" cy="487681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4656454" y="3558109"/>
              <a:ext cx="4121406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smtClean="0"/>
                <a:t>A smaller follower core simplifies the design/verification of the leader core</a:t>
              </a:r>
              <a:endParaRPr lang="en-US" sz="1600" b="1" dirty="0"/>
            </a:p>
          </p:txBody>
        </p:sp>
      </p:grpSp>
      <p:sp>
        <p:nvSpPr>
          <p:cNvPr id="21" name="Round Diagonal Corner Rectangle 20"/>
          <p:cNvSpPr>
            <a:spLocks noChangeArrowheads="1"/>
          </p:cNvSpPr>
          <p:nvPr/>
        </p:nvSpPr>
        <p:spPr bwMode="auto">
          <a:xfrm>
            <a:off x="709613" y="3387091"/>
            <a:ext cx="7805737" cy="880110"/>
          </a:xfrm>
          <a:prstGeom prst="round2DiagRect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/>
          <a:lstStyle/>
          <a:p>
            <a:pPr marL="228600">
              <a:spcBef>
                <a:spcPct val="50000"/>
              </a:spcBef>
              <a:defRPr/>
            </a:pPr>
            <a:r>
              <a:rPr lang="en-US" sz="2200" b="1" dirty="0" smtClean="0"/>
              <a:t>Conventional coupling solutions cannot operate in the presence of </a:t>
            </a:r>
            <a:r>
              <a:rPr lang="en-US" sz="2200" b="1" i="1" dirty="0" smtClean="0"/>
              <a:t>frequent</a:t>
            </a:r>
            <a:r>
              <a:rPr lang="en-US" sz="2200" b="1" dirty="0" smtClean="0"/>
              <a:t> faults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amin_theme">
  <a:themeElements>
    <a:clrScheme name="1_shuguang_pp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huguang_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huguang_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uguang_pp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uguang_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amin_theme</Template>
  <TotalTime>39743</TotalTime>
  <Words>1070</Words>
  <Application>Microsoft Office PowerPoint</Application>
  <PresentationFormat>On-screen Show (4:3)</PresentationFormat>
  <Paragraphs>359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amin_theme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Traditional Core Coupling</vt:lpstr>
      <vt:lpstr>Slide 10</vt:lpstr>
      <vt:lpstr>Slide 11</vt:lpstr>
      <vt:lpstr>Slide 12</vt:lpstr>
      <vt:lpstr>Slide 13</vt:lpstr>
      <vt:lpstr>Slide 14</vt:lpstr>
      <vt:lpstr>Slide 15</vt:lpstr>
      <vt:lpstr>Evaluation Methodology</vt:lpstr>
      <vt:lpstr>Slide 17</vt:lpstr>
      <vt:lpstr>Slide 18</vt:lpstr>
      <vt:lpstr>Slide 19</vt:lpstr>
      <vt:lpstr>Slide 20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Ansari, Amin</dc:creator>
  <cp:lastModifiedBy>Shuguang</cp:lastModifiedBy>
  <cp:revision>2315</cp:revision>
  <dcterms:created xsi:type="dcterms:W3CDTF">2006-06-26T20:53:06Z</dcterms:created>
  <dcterms:modified xsi:type="dcterms:W3CDTF">2010-07-07T15:32:08Z</dcterms:modified>
</cp:coreProperties>
</file>